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1" r:id="rId1"/>
  </p:sldMasterIdLst>
  <p:notesMasterIdLst>
    <p:notesMasterId r:id="rId26"/>
  </p:notesMasterIdLst>
  <p:handoutMasterIdLst>
    <p:handoutMasterId r:id="rId27"/>
  </p:handoutMasterIdLst>
  <p:sldIdLst>
    <p:sldId id="392" r:id="rId2"/>
    <p:sldId id="406" r:id="rId3"/>
    <p:sldId id="461" r:id="rId4"/>
    <p:sldId id="432" r:id="rId5"/>
    <p:sldId id="433" r:id="rId6"/>
    <p:sldId id="462" r:id="rId7"/>
    <p:sldId id="463" r:id="rId8"/>
    <p:sldId id="465" r:id="rId9"/>
    <p:sldId id="466" r:id="rId10"/>
    <p:sldId id="467" r:id="rId11"/>
    <p:sldId id="468" r:id="rId12"/>
    <p:sldId id="470" r:id="rId13"/>
    <p:sldId id="471" r:id="rId14"/>
    <p:sldId id="472" r:id="rId15"/>
    <p:sldId id="473" r:id="rId16"/>
    <p:sldId id="474" r:id="rId17"/>
    <p:sldId id="475" r:id="rId18"/>
    <p:sldId id="476" r:id="rId19"/>
    <p:sldId id="477" r:id="rId20"/>
    <p:sldId id="478" r:id="rId21"/>
    <p:sldId id="481" r:id="rId22"/>
    <p:sldId id="480" r:id="rId23"/>
    <p:sldId id="482" r:id="rId24"/>
    <p:sldId id="483" r:id="rId25"/>
  </p:sldIdLst>
  <p:sldSz cx="9144000" cy="6858000" type="screen4x3"/>
  <p:notesSz cx="7099300" cy="10234613"/>
  <p:custDataLst>
    <p:tags r:id="rId28"/>
  </p:custDataLst>
  <p:defaultTextStyle>
    <a:defPPr>
      <a:defRPr lang="ja-JP"/>
    </a:defPPr>
    <a:lvl1pPr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FF9900"/>
    <a:srgbClr val="0000FF"/>
    <a:srgbClr val="007033"/>
    <a:srgbClr val="008A3E"/>
    <a:srgbClr val="609ED6"/>
    <a:srgbClr val="99CCFF"/>
    <a:srgbClr val="66CCFF"/>
    <a:srgbClr val="0033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3" autoAdjust="0"/>
    <p:restoredTop sz="99643" autoAdjust="0"/>
  </p:normalViewPr>
  <p:slideViewPr>
    <p:cSldViewPr snapToGrid="0">
      <p:cViewPr varScale="1">
        <p:scale>
          <a:sx n="81" d="100"/>
          <a:sy n="81" d="100"/>
        </p:scale>
        <p:origin x="121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56" y="-78"/>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sz="quarter"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21EEA4EC-110F-4EBE-8324-45D9533D5526}" type="datetimeFigureOut">
              <a:rPr lang="ja-JP" altLang="en-US"/>
              <a:pPr>
                <a:defRPr/>
              </a:pPr>
              <a:t>2021/3/31</a:t>
            </a:fld>
            <a:endParaRPr lang="en-US" altLang="ja-JP"/>
          </a:p>
        </p:txBody>
      </p:sp>
      <p:sp>
        <p:nvSpPr>
          <p:cNvPr id="4" name="フッター プレースホルダー 3"/>
          <p:cNvSpPr>
            <a:spLocks noGrp="1"/>
          </p:cNvSpPr>
          <p:nvPr>
            <p:ph type="ftr" sz="quarter" idx="2"/>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5" name="スライド番号プレースホルダー 4"/>
          <p:cNvSpPr>
            <a:spLocks noGrp="1"/>
          </p:cNvSpPr>
          <p:nvPr>
            <p:ph type="sldNum" sz="quarter" idx="3"/>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C68A9FDE-10FD-45DA-A1F0-F8F5C3264679}" type="slidenum">
              <a:rPr lang="ja-JP" altLang="en-US"/>
              <a:pPr>
                <a:defRPr/>
              </a:pPr>
              <a:t>‹#›</a:t>
            </a:fld>
            <a:endParaRPr lang="en-US" altLang="ja-JP"/>
          </a:p>
        </p:txBody>
      </p:sp>
    </p:spTree>
    <p:extLst>
      <p:ext uri="{BB962C8B-B14F-4D97-AF65-F5344CB8AC3E}">
        <p14:creationId xmlns:p14="http://schemas.microsoft.com/office/powerpoint/2010/main" val="1135612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905D0ECA-68A4-4E95-906C-2D1519606506}" type="datetimeFigureOut">
              <a:rPr lang="ja-JP" altLang="en-US"/>
              <a:pPr>
                <a:defRPr/>
              </a:pPr>
              <a:t>2021/3/31</a:t>
            </a:fld>
            <a:endParaRPr lang="en-US" altLang="ja-JP"/>
          </a:p>
        </p:txBody>
      </p:sp>
      <p:sp>
        <p:nvSpPr>
          <p:cNvPr id="4" name="スライド イメージ プレースホルダー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ー 4"/>
          <p:cNvSpPr>
            <a:spLocks noGrp="1"/>
          </p:cNvSpPr>
          <p:nvPr>
            <p:ph type="body" sz="quarter" idx="3"/>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ー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7" name="スライド番号プレースホルダー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E411F456-129C-4679-AE79-8CAE1F5EB502}" type="slidenum">
              <a:rPr lang="ja-JP" altLang="en-US"/>
              <a:pPr>
                <a:defRPr/>
              </a:pPr>
              <a:t>‹#›</a:t>
            </a:fld>
            <a:endParaRPr lang="en-US" altLang="ja-JP"/>
          </a:p>
        </p:txBody>
      </p:sp>
    </p:spTree>
    <p:extLst>
      <p:ext uri="{BB962C8B-B14F-4D97-AF65-F5344CB8AC3E}">
        <p14:creationId xmlns:p14="http://schemas.microsoft.com/office/powerpoint/2010/main" val="3677507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ノート プレースホルダー 2"/>
          <p:cNvSpPr>
            <a:spLocks noGrp="1"/>
          </p:cNvSpPr>
          <p:nvPr>
            <p:ph type="body" idx="1"/>
          </p:nvPr>
        </p:nvSpPr>
        <p:spPr>
          <a:noFill/>
        </p:spPr>
        <p:txBody>
          <a:bodyPr/>
          <a:lstStyle/>
          <a:p>
            <a:pPr>
              <a:spcBef>
                <a:spcPct val="0"/>
              </a:spcBef>
            </a:pPr>
            <a:endParaRPr lang="ja-JP" altLang="en-US" sz="1800" smtClean="0"/>
          </a:p>
        </p:txBody>
      </p:sp>
      <p:sp>
        <p:nvSpPr>
          <p:cNvPr id="13316"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91354DFD-A574-4020-9875-E8EE80E50137}" type="slidenum">
              <a:rPr lang="ja-JP" altLang="en-US"/>
              <a:pPr algn="r" eaLnBrk="1" hangingPunct="1">
                <a:spcBef>
                  <a:spcPct val="0"/>
                </a:spcBef>
              </a:pPr>
              <a:t>0</a:t>
            </a:fld>
            <a:endParaRPr lang="en-US" altLang="ja-JP"/>
          </a:p>
        </p:txBody>
      </p:sp>
    </p:spTree>
    <p:extLst>
      <p:ext uri="{BB962C8B-B14F-4D97-AF65-F5344CB8AC3E}">
        <p14:creationId xmlns:p14="http://schemas.microsoft.com/office/powerpoint/2010/main" val="217951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9</a:t>
            </a:fld>
            <a:endParaRPr lang="en-US" altLang="ja-JP"/>
          </a:p>
        </p:txBody>
      </p:sp>
    </p:spTree>
    <p:extLst>
      <p:ext uri="{BB962C8B-B14F-4D97-AF65-F5344CB8AC3E}">
        <p14:creationId xmlns:p14="http://schemas.microsoft.com/office/powerpoint/2010/main" val="260287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10</a:t>
            </a:fld>
            <a:endParaRPr lang="en-US" altLang="ja-JP"/>
          </a:p>
        </p:txBody>
      </p:sp>
    </p:spTree>
    <p:extLst>
      <p:ext uri="{BB962C8B-B14F-4D97-AF65-F5344CB8AC3E}">
        <p14:creationId xmlns:p14="http://schemas.microsoft.com/office/powerpoint/2010/main" val="65877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11</a:t>
            </a:fld>
            <a:endParaRPr lang="en-US" altLang="ja-JP"/>
          </a:p>
        </p:txBody>
      </p:sp>
    </p:spTree>
    <p:extLst>
      <p:ext uri="{BB962C8B-B14F-4D97-AF65-F5344CB8AC3E}">
        <p14:creationId xmlns:p14="http://schemas.microsoft.com/office/powerpoint/2010/main" val="2615785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12</a:t>
            </a:fld>
            <a:endParaRPr lang="en-US" altLang="ja-JP"/>
          </a:p>
        </p:txBody>
      </p:sp>
    </p:spTree>
    <p:extLst>
      <p:ext uri="{BB962C8B-B14F-4D97-AF65-F5344CB8AC3E}">
        <p14:creationId xmlns:p14="http://schemas.microsoft.com/office/powerpoint/2010/main" val="155207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13</a:t>
            </a:fld>
            <a:endParaRPr lang="en-US" altLang="ja-JP"/>
          </a:p>
        </p:txBody>
      </p:sp>
    </p:spTree>
    <p:extLst>
      <p:ext uri="{BB962C8B-B14F-4D97-AF65-F5344CB8AC3E}">
        <p14:creationId xmlns:p14="http://schemas.microsoft.com/office/powerpoint/2010/main" val="1203741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14</a:t>
            </a:fld>
            <a:endParaRPr lang="en-US" altLang="ja-JP"/>
          </a:p>
        </p:txBody>
      </p:sp>
    </p:spTree>
    <p:extLst>
      <p:ext uri="{BB962C8B-B14F-4D97-AF65-F5344CB8AC3E}">
        <p14:creationId xmlns:p14="http://schemas.microsoft.com/office/powerpoint/2010/main" val="206565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15</a:t>
            </a:fld>
            <a:endParaRPr lang="en-US" altLang="ja-JP"/>
          </a:p>
        </p:txBody>
      </p:sp>
    </p:spTree>
    <p:extLst>
      <p:ext uri="{BB962C8B-B14F-4D97-AF65-F5344CB8AC3E}">
        <p14:creationId xmlns:p14="http://schemas.microsoft.com/office/powerpoint/2010/main" val="4011354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16</a:t>
            </a:fld>
            <a:endParaRPr lang="en-US" altLang="ja-JP"/>
          </a:p>
        </p:txBody>
      </p:sp>
    </p:spTree>
    <p:extLst>
      <p:ext uri="{BB962C8B-B14F-4D97-AF65-F5344CB8AC3E}">
        <p14:creationId xmlns:p14="http://schemas.microsoft.com/office/powerpoint/2010/main" val="188179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17</a:t>
            </a:fld>
            <a:endParaRPr lang="en-US" altLang="ja-JP"/>
          </a:p>
        </p:txBody>
      </p:sp>
    </p:spTree>
    <p:extLst>
      <p:ext uri="{BB962C8B-B14F-4D97-AF65-F5344CB8AC3E}">
        <p14:creationId xmlns:p14="http://schemas.microsoft.com/office/powerpoint/2010/main" val="2100971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18</a:t>
            </a:fld>
            <a:endParaRPr lang="en-US" altLang="ja-JP"/>
          </a:p>
        </p:txBody>
      </p:sp>
    </p:spTree>
    <p:extLst>
      <p:ext uri="{BB962C8B-B14F-4D97-AF65-F5344CB8AC3E}">
        <p14:creationId xmlns:p14="http://schemas.microsoft.com/office/powerpoint/2010/main" val="4212459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a:t>
            </a:fld>
            <a:endParaRPr lang="en-US" altLang="ja-JP"/>
          </a:p>
        </p:txBody>
      </p:sp>
    </p:spTree>
    <p:extLst>
      <p:ext uri="{BB962C8B-B14F-4D97-AF65-F5344CB8AC3E}">
        <p14:creationId xmlns:p14="http://schemas.microsoft.com/office/powerpoint/2010/main" val="188496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19</a:t>
            </a:fld>
            <a:endParaRPr lang="en-US" altLang="ja-JP"/>
          </a:p>
        </p:txBody>
      </p:sp>
    </p:spTree>
    <p:extLst>
      <p:ext uri="{BB962C8B-B14F-4D97-AF65-F5344CB8AC3E}">
        <p14:creationId xmlns:p14="http://schemas.microsoft.com/office/powerpoint/2010/main" val="2549751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20</a:t>
            </a:fld>
            <a:endParaRPr lang="en-US" altLang="ja-JP"/>
          </a:p>
        </p:txBody>
      </p:sp>
    </p:spTree>
    <p:extLst>
      <p:ext uri="{BB962C8B-B14F-4D97-AF65-F5344CB8AC3E}">
        <p14:creationId xmlns:p14="http://schemas.microsoft.com/office/powerpoint/2010/main" val="377282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21</a:t>
            </a:fld>
            <a:endParaRPr lang="en-US" altLang="ja-JP"/>
          </a:p>
        </p:txBody>
      </p:sp>
    </p:spTree>
    <p:extLst>
      <p:ext uri="{BB962C8B-B14F-4D97-AF65-F5344CB8AC3E}">
        <p14:creationId xmlns:p14="http://schemas.microsoft.com/office/powerpoint/2010/main" val="1286158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22</a:t>
            </a:fld>
            <a:endParaRPr lang="en-US" altLang="ja-JP"/>
          </a:p>
        </p:txBody>
      </p:sp>
    </p:spTree>
    <p:extLst>
      <p:ext uri="{BB962C8B-B14F-4D97-AF65-F5344CB8AC3E}">
        <p14:creationId xmlns:p14="http://schemas.microsoft.com/office/powerpoint/2010/main" val="164646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23</a:t>
            </a:fld>
            <a:endParaRPr lang="en-US" altLang="ja-JP"/>
          </a:p>
        </p:txBody>
      </p:sp>
    </p:spTree>
    <p:extLst>
      <p:ext uri="{BB962C8B-B14F-4D97-AF65-F5344CB8AC3E}">
        <p14:creationId xmlns:p14="http://schemas.microsoft.com/office/powerpoint/2010/main" val="337152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a:t>
            </a:fld>
            <a:endParaRPr lang="en-US" altLang="ja-JP"/>
          </a:p>
        </p:txBody>
      </p:sp>
    </p:spTree>
    <p:extLst>
      <p:ext uri="{BB962C8B-B14F-4D97-AF65-F5344CB8AC3E}">
        <p14:creationId xmlns:p14="http://schemas.microsoft.com/office/powerpoint/2010/main" val="125602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a:t>
            </a:fld>
            <a:endParaRPr lang="en-US" altLang="ja-JP"/>
          </a:p>
        </p:txBody>
      </p:sp>
    </p:spTree>
    <p:extLst>
      <p:ext uri="{BB962C8B-B14F-4D97-AF65-F5344CB8AC3E}">
        <p14:creationId xmlns:p14="http://schemas.microsoft.com/office/powerpoint/2010/main" val="310566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4</a:t>
            </a:fld>
            <a:endParaRPr lang="en-US" altLang="ja-JP"/>
          </a:p>
        </p:txBody>
      </p:sp>
    </p:spTree>
    <p:extLst>
      <p:ext uri="{BB962C8B-B14F-4D97-AF65-F5344CB8AC3E}">
        <p14:creationId xmlns:p14="http://schemas.microsoft.com/office/powerpoint/2010/main" val="2395545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5</a:t>
            </a:fld>
            <a:endParaRPr lang="en-US" altLang="ja-JP"/>
          </a:p>
        </p:txBody>
      </p:sp>
    </p:spTree>
    <p:extLst>
      <p:ext uri="{BB962C8B-B14F-4D97-AF65-F5344CB8AC3E}">
        <p14:creationId xmlns:p14="http://schemas.microsoft.com/office/powerpoint/2010/main" val="3635057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6</a:t>
            </a:fld>
            <a:endParaRPr lang="en-US" altLang="ja-JP"/>
          </a:p>
        </p:txBody>
      </p:sp>
    </p:spTree>
    <p:extLst>
      <p:ext uri="{BB962C8B-B14F-4D97-AF65-F5344CB8AC3E}">
        <p14:creationId xmlns:p14="http://schemas.microsoft.com/office/powerpoint/2010/main" val="288512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7</a:t>
            </a:fld>
            <a:endParaRPr lang="en-US" altLang="ja-JP"/>
          </a:p>
        </p:txBody>
      </p:sp>
    </p:spTree>
    <p:extLst>
      <p:ext uri="{BB962C8B-B14F-4D97-AF65-F5344CB8AC3E}">
        <p14:creationId xmlns:p14="http://schemas.microsoft.com/office/powerpoint/2010/main" val="459758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8</a:t>
            </a:fld>
            <a:endParaRPr lang="en-US" altLang="ja-JP"/>
          </a:p>
        </p:txBody>
      </p:sp>
    </p:spTree>
    <p:extLst>
      <p:ext uri="{BB962C8B-B14F-4D97-AF65-F5344CB8AC3E}">
        <p14:creationId xmlns:p14="http://schemas.microsoft.com/office/powerpoint/2010/main" val="3349006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角丸四角形 3"/>
          <p:cNvSpPr/>
          <p:nvPr/>
        </p:nvSpPr>
        <p:spPr>
          <a:xfrm>
            <a:off x="251520" y="863001"/>
            <a:ext cx="8712968" cy="45719"/>
          </a:xfrm>
          <a:prstGeom prst="roundRect">
            <a:avLst/>
          </a:prstGeom>
          <a:ln/>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p>
        </p:txBody>
      </p:sp>
      <p:sp>
        <p:nvSpPr>
          <p:cNvPr id="6" name="テキスト ボックス 9"/>
          <p:cNvSpPr txBox="1">
            <a:spLocks noChangeArrowheads="1"/>
          </p:cNvSpPr>
          <p:nvPr/>
        </p:nvSpPr>
        <p:spPr bwMode="auto">
          <a:xfrm>
            <a:off x="-36000" y="-46800"/>
            <a:ext cx="3240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defRPr/>
            </a:pPr>
            <a:r>
              <a:rPr lang="en-US" altLang="ja-JP" sz="1400" b="1" dirty="0" smtClean="0">
                <a:solidFill>
                  <a:srgbClr val="C00000"/>
                </a:solidFill>
              </a:rPr>
              <a:t>EFW MAKE IT EASY</a:t>
            </a:r>
            <a:endParaRPr lang="ja-JP" altLang="en-US" sz="1400" b="1" dirty="0" smtClean="0">
              <a:solidFill>
                <a:srgbClr val="C00000"/>
              </a:solidFill>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89288" y="6519863"/>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457200" y="274638"/>
            <a:ext cx="8229600" cy="562074"/>
          </a:xfrm>
        </p:spPr>
        <p:txBody>
          <a:bodyPr anchor="t">
            <a:normAutofit/>
          </a:bodyPr>
          <a:lstStyle>
            <a:lvl1pPr algn="l">
              <a:defRPr sz="2800">
                <a:solidFill>
                  <a:schemeClr val="tx2"/>
                </a:solidFill>
                <a:latin typeface="MS UI Gothic" pitchFamily="50" charset="-128"/>
                <a:ea typeface="MS UI Gothic" pitchFamily="50" charset="-128"/>
              </a:defRPr>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991269"/>
            <a:ext cx="8229600" cy="5246043"/>
          </a:xfrm>
        </p:spPr>
        <p:txBody>
          <a:bodyPr>
            <a:normAutofit/>
          </a:bodyPr>
          <a:lstStyle>
            <a:lvl1pPr>
              <a:defRPr sz="1800">
                <a:latin typeface="MS UI Gothic" pitchFamily="50" charset="-128"/>
                <a:ea typeface="MS UI Gothic" pitchFamily="50" charset="-128"/>
              </a:defRPr>
            </a:lvl1pPr>
            <a:lvl2pPr>
              <a:defRPr sz="1800">
                <a:latin typeface="MS UI Gothic" pitchFamily="50" charset="-128"/>
                <a:ea typeface="MS UI Gothic" pitchFamily="50" charset="-128"/>
              </a:defRPr>
            </a:lvl2pPr>
            <a:lvl3pPr>
              <a:defRPr sz="1800">
                <a:latin typeface="MS UI Gothic" pitchFamily="50" charset="-128"/>
                <a:ea typeface="MS UI Gothic" pitchFamily="50" charset="-128"/>
              </a:defRPr>
            </a:lvl3pPr>
            <a:lvl4pPr>
              <a:defRPr sz="1800">
                <a:latin typeface="MS UI Gothic" pitchFamily="50" charset="-128"/>
                <a:ea typeface="MS UI Gothic" pitchFamily="50" charset="-128"/>
              </a:defRPr>
            </a:lvl4pPr>
            <a:lvl5pPr>
              <a:defRPr sz="1800">
                <a:latin typeface="MS UI Gothic" pitchFamily="50" charset="-128"/>
                <a:ea typeface="MS UI Gothic"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スライド番号プレースホルダー 15"/>
          <p:cNvSpPr>
            <a:spLocks noGrp="1"/>
          </p:cNvSpPr>
          <p:nvPr>
            <p:ph type="sldNum" sz="quarter" idx="10"/>
          </p:nvPr>
        </p:nvSpPr>
        <p:spPr/>
        <p:txBody>
          <a:bodyPr/>
          <a:lstStyle>
            <a:lvl1pPr>
              <a:defRPr/>
            </a:lvl1pPr>
          </a:lstStyle>
          <a:p>
            <a:pPr>
              <a:defRPr/>
            </a:pPr>
            <a:fld id="{E7B2CBF0-9F56-4157-9FC0-529FA0A011B6}" type="slidenum">
              <a:rPr lang="ja-JP" altLang="en-US"/>
              <a:pPr>
                <a:defRPr/>
              </a:pPr>
              <a:t>‹#›</a:t>
            </a:fld>
            <a:endParaRPr lang="ja-JP" altLang="en-US"/>
          </a:p>
        </p:txBody>
      </p:sp>
    </p:spTree>
    <p:extLst>
      <p:ext uri="{BB962C8B-B14F-4D97-AF65-F5344CB8AC3E}">
        <p14:creationId xmlns:p14="http://schemas.microsoft.com/office/powerpoint/2010/main" val="7483758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027" name="テキスト プレースホルダー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 name="スライド番号プレースホルダー 1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charset="0"/>
              </a:defRPr>
            </a:lvl1pPr>
          </a:lstStyle>
          <a:p>
            <a:pPr>
              <a:defRPr/>
            </a:pPr>
            <a:fld id="{E5AA8DC3-14C1-4C98-A520-5519C9F789F6}"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814" r:id="rId1"/>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698500" y="242252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dirty="0" smtClean="0">
                <a:latin typeface="Meiryo UI" pitchFamily="50" charset="-128"/>
                <a:ea typeface="Meiryo UI" pitchFamily="50" charset="-128"/>
                <a:cs typeface="Meiryo UI" pitchFamily="50" charset="-128"/>
              </a:rPr>
              <a:t>AWS</a:t>
            </a:r>
            <a:r>
              <a:rPr lang="ja-JP" altLang="en-US" sz="3600" dirty="0" smtClean="0">
                <a:latin typeface="Meiryo UI" pitchFamily="50" charset="-128"/>
                <a:ea typeface="Meiryo UI" pitchFamily="50" charset="-128"/>
                <a:cs typeface="Meiryo UI" pitchFamily="50" charset="-128"/>
              </a:rPr>
              <a:t>入門勉強サーバレス編</a:t>
            </a:r>
            <a:endParaRPr lang="en-US" altLang="ja-JP" sz="3600" dirty="0" smtClean="0">
              <a:latin typeface="Meiryo UI" pitchFamily="50" charset="-128"/>
              <a:ea typeface="Meiryo UI" pitchFamily="50" charset="-128"/>
              <a:cs typeface="Meiryo UI" pitchFamily="50" charset="-128"/>
            </a:endParaRPr>
          </a:p>
          <a:p>
            <a:r>
              <a:rPr lang="en-US" altLang="ja-JP" sz="1400" dirty="0" smtClean="0">
                <a:latin typeface="Meiryo UI" pitchFamily="50" charset="-128"/>
                <a:ea typeface="Meiryo UI" pitchFamily="50" charset="-128"/>
                <a:cs typeface="Meiryo UI" pitchFamily="50" charset="-128"/>
              </a:rPr>
              <a:t>V0.1</a:t>
            </a:r>
          </a:p>
        </p:txBody>
      </p:sp>
      <p:sp>
        <p:nvSpPr>
          <p:cNvPr id="8" name="タイトル 1"/>
          <p:cNvSpPr txBox="1">
            <a:spLocks/>
          </p:cNvSpPr>
          <p:nvPr/>
        </p:nvSpPr>
        <p:spPr bwMode="auto">
          <a:xfrm>
            <a:off x="0" y="4365625"/>
            <a:ext cx="9144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2400" dirty="0">
                <a:latin typeface="Meiryo UI" panose="020B0604030504040204" pitchFamily="50" charset="-128"/>
                <a:ea typeface="Meiryo UI" panose="020B0604030504040204" pitchFamily="50" charset="-128"/>
                <a:cs typeface="Meiryo UI" panose="020B0604030504040204" pitchFamily="50" charset="-128"/>
              </a:rPr>
              <a:t>エスコ・ジャパン株式会社</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 typeface="Arial" panose="020B0604020202020204" pitchFamily="34" charset="0"/>
              <a:buNone/>
            </a:pP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2021.03.29</a:t>
            </a:r>
            <a:endParaRPr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1"/>
          <p:cNvSpPr txBox="1">
            <a:spLocks/>
          </p:cNvSpPr>
          <p:nvPr/>
        </p:nvSpPr>
        <p:spPr bwMode="auto">
          <a:xfrm>
            <a:off x="109057" y="5194738"/>
            <a:ext cx="2642026" cy="15458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１</a:t>
            </a:r>
            <a:r>
              <a:rPr lang="ja-JP" altLang="en-US" sz="1500" dirty="0" smtClean="0">
                <a:latin typeface="Meiryo UI" pitchFamily="50" charset="-128"/>
                <a:ea typeface="Meiryo UI" pitchFamily="50" charset="-128"/>
                <a:cs typeface="Meiryo UI" pitchFamily="50" charset="-128"/>
              </a:rPr>
              <a:t>、</a:t>
            </a:r>
            <a:r>
              <a:rPr lang="en-US" altLang="ja-JP" sz="1500" dirty="0" smtClean="0">
                <a:latin typeface="Meiryo UI" pitchFamily="50" charset="-128"/>
                <a:ea typeface="Meiryo UI" pitchFamily="50" charset="-128"/>
                <a:cs typeface="Meiryo UI" pitchFamily="50" charset="-128"/>
              </a:rPr>
              <a:t>S3</a:t>
            </a:r>
            <a:r>
              <a:rPr lang="ja-JP" altLang="en-US" sz="1500" dirty="0" smtClean="0">
                <a:latin typeface="Meiryo UI" pitchFamily="50" charset="-128"/>
                <a:ea typeface="Meiryo UI" pitchFamily="50" charset="-128"/>
                <a:cs typeface="Meiryo UI" pitchFamily="50" charset="-128"/>
              </a:rPr>
              <a:t>でホスティング</a:t>
            </a:r>
            <a:endParaRPr lang="ja-JP" altLang="en-US"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２</a:t>
            </a:r>
            <a:r>
              <a:rPr lang="ja-JP" altLang="en-US" sz="1500" dirty="0" smtClean="0">
                <a:latin typeface="Meiryo UI" pitchFamily="50" charset="-128"/>
                <a:ea typeface="Meiryo UI" pitchFamily="50" charset="-128"/>
                <a:cs typeface="Meiryo UI" pitchFamily="50" charset="-128"/>
              </a:rPr>
              <a:t>、</a:t>
            </a:r>
            <a:r>
              <a:rPr lang="en-US" altLang="ja-JP" sz="1500" dirty="0" smtClean="0">
                <a:latin typeface="Meiryo UI" pitchFamily="50" charset="-128"/>
                <a:ea typeface="Meiryo UI" pitchFamily="50" charset="-128"/>
                <a:cs typeface="Meiryo UI" pitchFamily="50" charset="-128"/>
              </a:rPr>
              <a:t>lambda</a:t>
            </a:r>
            <a:r>
              <a:rPr lang="ja-JP" altLang="en-US" sz="1500" dirty="0" smtClean="0">
                <a:latin typeface="Meiryo UI" pitchFamily="50" charset="-128"/>
                <a:ea typeface="Meiryo UI" pitchFamily="50" charset="-128"/>
                <a:cs typeface="Meiryo UI" pitchFamily="50" charset="-128"/>
              </a:rPr>
              <a:t>を試す</a:t>
            </a:r>
            <a:endParaRPr lang="ja-JP" altLang="en-US"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３</a:t>
            </a:r>
            <a:r>
              <a:rPr lang="ja-JP" altLang="en-US" sz="1500" dirty="0" smtClean="0">
                <a:latin typeface="Meiryo UI" pitchFamily="50" charset="-128"/>
                <a:ea typeface="Meiryo UI" pitchFamily="50" charset="-128"/>
                <a:cs typeface="Meiryo UI" pitchFamily="50" charset="-128"/>
              </a:rPr>
              <a:t>、</a:t>
            </a:r>
            <a:r>
              <a:rPr lang="en-US" altLang="ja-JP" sz="1500" dirty="0" smtClean="0">
                <a:latin typeface="Meiryo UI" pitchFamily="50" charset="-128"/>
                <a:ea typeface="Meiryo UI" pitchFamily="50" charset="-128"/>
                <a:cs typeface="Meiryo UI" pitchFamily="50" charset="-128"/>
              </a:rPr>
              <a:t>API</a:t>
            </a:r>
            <a:r>
              <a:rPr lang="ja-JP" altLang="en-US" sz="1500" dirty="0" smtClean="0">
                <a:latin typeface="Meiryo UI" pitchFamily="50" charset="-128"/>
                <a:ea typeface="Meiryo UI" pitchFamily="50" charset="-128"/>
                <a:cs typeface="Meiryo UI" pitchFamily="50" charset="-128"/>
              </a:rPr>
              <a:t>を作成</a:t>
            </a:r>
            <a:endParaRPr lang="en-US" altLang="ja-JP" sz="1500" dirty="0" smtClean="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４</a:t>
            </a:r>
            <a:r>
              <a:rPr lang="ja-JP" altLang="en-US" sz="1500" dirty="0" smtClean="0">
                <a:latin typeface="Meiryo UI" pitchFamily="50" charset="-128"/>
                <a:ea typeface="Meiryo UI" pitchFamily="50" charset="-128"/>
                <a:cs typeface="Meiryo UI" pitchFamily="50" charset="-128"/>
              </a:rPr>
              <a:t>、</a:t>
            </a:r>
            <a:r>
              <a:rPr lang="en-US" altLang="ja-JP" sz="1500" dirty="0" smtClean="0">
                <a:latin typeface="Meiryo UI" pitchFamily="50" charset="-128"/>
                <a:ea typeface="Meiryo UI" pitchFamily="50" charset="-128"/>
                <a:cs typeface="Meiryo UI" pitchFamily="50" charset="-128"/>
              </a:rPr>
              <a:t>HTML</a:t>
            </a:r>
            <a:r>
              <a:rPr lang="ja-JP" altLang="en-US" sz="1500" dirty="0" smtClean="0">
                <a:latin typeface="Meiryo UI" pitchFamily="50" charset="-128"/>
                <a:ea typeface="Meiryo UI" pitchFamily="50" charset="-128"/>
                <a:cs typeface="Meiryo UI" pitchFamily="50" charset="-128"/>
              </a:rPr>
              <a:t>を作成</a:t>
            </a:r>
            <a:endParaRPr lang="ja-JP" altLang="en-US" sz="1500" dirty="0">
              <a:latin typeface="Meiryo UI" pitchFamily="50" charset="-128"/>
              <a:ea typeface="Meiryo UI" pitchFamily="50" charset="-128"/>
              <a:cs typeface="Meiryo UI"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２－２．</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を試す、サービスメニュー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551932" y="2830363"/>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8223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２－２．</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を試す、関数一覧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559567" y="2372711"/>
            <a:ext cx="936936" cy="275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065765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6"/>
            <a:ext cx="4572000" cy="27146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smtClean="0">
                <a:solidFill>
                  <a:schemeClr val="tx2"/>
                </a:solidFill>
                <a:latin typeface="Meiryo UI" pitchFamily="50" charset="-128"/>
                <a:ea typeface="Meiryo UI" pitchFamily="50" charset="-128"/>
                <a:cs typeface="Meiryo UI" pitchFamily="50" charset="-128"/>
              </a:rPr>
              <a:t>２－３．</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を試す、関数</a:t>
            </a:r>
            <a:r>
              <a:rPr lang="ja-JP" altLang="en-US" sz="2800" dirty="0">
                <a:solidFill>
                  <a:schemeClr val="tx2"/>
                </a:solidFill>
                <a:latin typeface="Meiryo UI" pitchFamily="50" charset="-128"/>
                <a:ea typeface="Meiryo UI" pitchFamily="50" charset="-128"/>
                <a:cs typeface="Meiryo UI" pitchFamily="50" charset="-128"/>
              </a:rPr>
              <a:t>作成</a:t>
            </a: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235370" y="1982106"/>
            <a:ext cx="1017988" cy="7059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307975" y="3049800"/>
            <a:ext cx="936936" cy="275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316422" y="3453361"/>
            <a:ext cx="936936" cy="275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7" name="四角形吹き出し 6"/>
          <p:cNvSpPr/>
          <p:nvPr/>
        </p:nvSpPr>
        <p:spPr>
          <a:xfrm>
            <a:off x="4035972" y="2854428"/>
            <a:ext cx="4201510" cy="666639"/>
          </a:xfrm>
          <a:prstGeom prst="wedgeRectCallout">
            <a:avLst>
              <a:gd name="adj1" fmla="val -59107"/>
              <a:gd name="adj2" fmla="val 44251"/>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Node.js</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で簡単なサンプルを試します。</a:t>
            </a:r>
          </a:p>
        </p:txBody>
      </p:sp>
      <p:pic>
        <p:nvPicPr>
          <p:cNvPr id="6" name="図 5"/>
          <p:cNvPicPr>
            <a:picLocks noChangeAspect="1"/>
          </p:cNvPicPr>
          <p:nvPr/>
        </p:nvPicPr>
        <p:blipFill>
          <a:blip r:embed="rId4"/>
          <a:stretch>
            <a:fillRect/>
          </a:stretch>
        </p:blipFill>
        <p:spPr>
          <a:xfrm>
            <a:off x="0" y="3783012"/>
            <a:ext cx="4572000" cy="2709863"/>
          </a:xfrm>
          <a:prstGeom prst="rect">
            <a:avLst/>
          </a:prstGeom>
        </p:spPr>
      </p:pic>
      <p:sp>
        <p:nvSpPr>
          <p:cNvPr id="13" name="正方形/長方形 12"/>
          <p:cNvSpPr/>
          <p:nvPr/>
        </p:nvSpPr>
        <p:spPr>
          <a:xfrm>
            <a:off x="3724401" y="6120361"/>
            <a:ext cx="936936" cy="275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801758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6"/>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２－４．</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を試す、ソース貼り付け</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102474" y="3876026"/>
            <a:ext cx="1017988" cy="270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515146" y="3720546"/>
            <a:ext cx="2971253" cy="1182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7" name="四角形吹き出し 6"/>
          <p:cNvSpPr/>
          <p:nvPr/>
        </p:nvSpPr>
        <p:spPr>
          <a:xfrm>
            <a:off x="4682703" y="1292772"/>
            <a:ext cx="4398980" cy="5210450"/>
          </a:xfrm>
          <a:prstGeom prst="wedgeRectCallout">
            <a:avLst>
              <a:gd name="adj1" fmla="val -56249"/>
              <a:gd name="adj2" fmla="val 1987"/>
            </a:avLst>
          </a:prstGeom>
          <a:ln/>
        </p:spPr>
        <p:style>
          <a:lnRef idx="3">
            <a:schemeClr val="lt1"/>
          </a:lnRef>
          <a:fillRef idx="1">
            <a:schemeClr val="accent5"/>
          </a:fillRef>
          <a:effectRef idx="1">
            <a:schemeClr val="accent5"/>
          </a:effectRef>
          <a:fontRef idx="minor">
            <a:schemeClr val="lt1"/>
          </a:fontRef>
        </p:style>
        <p:txBody>
          <a:bodyPr rtlCol="0" anchor="ctr"/>
          <a:lstStyle/>
          <a:p>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exports.handler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async</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(event) =&gt;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var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event.body</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var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if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==null){</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ret="hello world this is get method";</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}else{</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var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request=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JSON.parse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str</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if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request.params</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 {"actions":{},"values":[{"</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runat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":"BODY","</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withdata</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txt_message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runat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FIELDSET","append</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":"&lt;SPAN&gt;{message}&lt;BR&gt;&lt;/SPAN&gt;","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withdata</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":[{"message":</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request.params</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txt_message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}else{</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ret={"#txt_message":"</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required:true;display-name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メッセージ</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 TODO implement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const</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response =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statusCode</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201,</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headers: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"Access-Control-Allow-Headers" :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"Access-Control-Allow-Origin":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"Access-Control-Allow-Methods":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body: </a:t>
            </a:r>
            <a:r>
              <a:rPr lang="en-US" altLang="ja-JP" sz="10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JSON.stringify</a:t>
            </a:r>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(ret),</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return response;</a:t>
            </a:r>
          </a:p>
          <a:p>
            <a:r>
              <a:rPr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3" name="正方形/長方形 12"/>
          <p:cNvSpPr/>
          <p:nvPr/>
        </p:nvSpPr>
        <p:spPr>
          <a:xfrm>
            <a:off x="3887028" y="3173883"/>
            <a:ext cx="629793" cy="295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四角形吹き出し 13"/>
          <p:cNvSpPr/>
          <p:nvPr/>
        </p:nvSpPr>
        <p:spPr>
          <a:xfrm>
            <a:off x="19706" y="5738266"/>
            <a:ext cx="4347341" cy="666639"/>
          </a:xfrm>
          <a:prstGeom prst="wedgeRectCallout">
            <a:avLst>
              <a:gd name="adj1" fmla="val 55715"/>
              <a:gd name="adj2" fmla="val 39521"/>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helloWorld_sendMessage</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のイベントのシミュレーション</a:t>
            </a:r>
          </a:p>
        </p:txBody>
      </p:sp>
    </p:spTree>
    <p:extLst>
      <p:ext uri="{BB962C8B-B14F-4D97-AF65-F5344CB8AC3E}">
        <p14:creationId xmlns:p14="http://schemas.microsoft.com/office/powerpoint/2010/main" val="2011998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API Gateway </a:t>
            </a:r>
            <a:r>
              <a:rPr lang="ja-JP" altLang="en-US" sz="2000" dirty="0">
                <a:latin typeface="Meiryo UI" pitchFamily="50" charset="-128"/>
                <a:ea typeface="Meiryo UI" pitchFamily="50" charset="-128"/>
                <a:cs typeface="Meiryo UI" pitchFamily="50" charset="-128"/>
              </a:rPr>
              <a:t>は、あらゆる規模の </a:t>
            </a:r>
            <a:r>
              <a:rPr lang="en-US" altLang="ja-JP" sz="2000" dirty="0">
                <a:latin typeface="Meiryo UI" pitchFamily="50" charset="-128"/>
                <a:ea typeface="Meiryo UI" pitchFamily="50" charset="-128"/>
                <a:cs typeface="Meiryo UI" pitchFamily="50" charset="-128"/>
              </a:rPr>
              <a:t>REST</a:t>
            </a:r>
            <a:r>
              <a:rPr lang="ja-JP" altLang="en-US" sz="2000" dirty="0" err="1">
                <a:latin typeface="Meiryo UI" pitchFamily="50" charset="-128"/>
                <a:ea typeface="Meiryo UI" pitchFamily="50" charset="-128"/>
                <a:cs typeface="Meiryo UI" pitchFamily="50" charset="-128"/>
              </a:rPr>
              <a:t>、</a:t>
            </a:r>
            <a:r>
              <a:rPr lang="en-US" altLang="ja-JP" sz="2000" dirty="0">
                <a:latin typeface="Meiryo UI" pitchFamily="50" charset="-128"/>
                <a:ea typeface="Meiryo UI" pitchFamily="50" charset="-128"/>
                <a:cs typeface="Meiryo UI" pitchFamily="50" charset="-128"/>
              </a:rPr>
              <a:t>HTTP</a:t>
            </a:r>
            <a:r>
              <a:rPr lang="ja-JP" altLang="en-US" sz="2000" dirty="0" err="1">
                <a:latin typeface="Meiryo UI" pitchFamily="50" charset="-128"/>
                <a:ea typeface="Meiryo UI" pitchFamily="50" charset="-128"/>
                <a:cs typeface="Meiryo UI" pitchFamily="50" charset="-128"/>
              </a:rPr>
              <a:t>、</a:t>
            </a:r>
            <a:r>
              <a:rPr lang="en-US" altLang="ja-JP" sz="2000" dirty="0" err="1">
                <a:latin typeface="Meiryo UI" pitchFamily="50" charset="-128"/>
                <a:ea typeface="Meiryo UI" pitchFamily="50" charset="-128"/>
                <a:cs typeface="Meiryo UI" pitchFamily="50" charset="-128"/>
              </a:rPr>
              <a:t>WebSocket</a:t>
            </a:r>
            <a:r>
              <a:rPr lang="en-US" altLang="ja-JP" sz="2000" dirty="0">
                <a:latin typeface="Meiryo UI" pitchFamily="50" charset="-128"/>
                <a:ea typeface="Meiryo UI" pitchFamily="50" charset="-128"/>
                <a:cs typeface="Meiryo UI" pitchFamily="50" charset="-128"/>
              </a:rPr>
              <a:t> API </a:t>
            </a:r>
            <a:r>
              <a:rPr lang="ja-JP" altLang="en-US" sz="2000" dirty="0">
                <a:latin typeface="Meiryo UI" pitchFamily="50" charset="-128"/>
                <a:ea typeface="Meiryo UI" pitchFamily="50" charset="-128"/>
                <a:cs typeface="Meiryo UI" pitchFamily="50" charset="-128"/>
              </a:rPr>
              <a:t>を作成、公開、管理、モニタリング、保護するための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のサービスです。</a:t>
            </a:r>
            <a:r>
              <a:rPr lang="en-US" altLang="ja-JP" sz="2000" dirty="0">
                <a:latin typeface="Meiryo UI" pitchFamily="50" charset="-128"/>
                <a:ea typeface="Meiryo UI" pitchFamily="50" charset="-128"/>
                <a:cs typeface="Meiryo UI" pitchFamily="50" charset="-128"/>
              </a:rPr>
              <a:t>API </a:t>
            </a:r>
            <a:r>
              <a:rPr lang="ja-JP" altLang="en-US" sz="2000" dirty="0">
                <a:latin typeface="Meiryo UI" pitchFamily="50" charset="-128"/>
                <a:ea typeface="Meiryo UI" pitchFamily="50" charset="-128"/>
                <a:cs typeface="Meiryo UI" pitchFamily="50" charset="-128"/>
              </a:rPr>
              <a:t>デベロッパーは、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または他のウェブサービス、</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クラウドに保存されているデータにアクセスする </a:t>
            </a:r>
            <a:r>
              <a:rPr lang="en-US" altLang="ja-JP" sz="2000" dirty="0">
                <a:latin typeface="Meiryo UI" pitchFamily="50" charset="-128"/>
                <a:ea typeface="Meiryo UI" pitchFamily="50" charset="-128"/>
                <a:cs typeface="Meiryo UI" pitchFamily="50" charset="-128"/>
              </a:rPr>
              <a:t>API </a:t>
            </a:r>
            <a:r>
              <a:rPr lang="ja-JP" altLang="en-US" sz="2000" dirty="0">
                <a:latin typeface="Meiryo UI" pitchFamily="50" charset="-128"/>
                <a:ea typeface="Meiryo UI" pitchFamily="50" charset="-128"/>
                <a:cs typeface="Meiryo UI" pitchFamily="50" charset="-128"/>
              </a:rPr>
              <a:t>を作成できます。</a:t>
            </a:r>
            <a:r>
              <a:rPr lang="en-US" altLang="ja-JP" sz="2000" dirty="0">
                <a:latin typeface="Meiryo UI" pitchFamily="50" charset="-128"/>
                <a:ea typeface="Meiryo UI" pitchFamily="50" charset="-128"/>
                <a:cs typeface="Meiryo UI" pitchFamily="50" charset="-128"/>
              </a:rPr>
              <a:t>API Gateway API </a:t>
            </a:r>
            <a:r>
              <a:rPr lang="ja-JP" altLang="en-US" sz="2000" dirty="0">
                <a:latin typeface="Meiryo UI" pitchFamily="50" charset="-128"/>
                <a:ea typeface="Meiryo UI" pitchFamily="50" charset="-128"/>
                <a:cs typeface="Meiryo UI" pitchFamily="50" charset="-128"/>
              </a:rPr>
              <a:t>デベロッパーとして、独自のクライアントアプリケーションで使用するための </a:t>
            </a:r>
            <a:r>
              <a:rPr lang="en-US" altLang="ja-JP" sz="2000" dirty="0">
                <a:latin typeface="Meiryo UI" pitchFamily="50" charset="-128"/>
                <a:ea typeface="Meiryo UI" pitchFamily="50" charset="-128"/>
                <a:cs typeface="Meiryo UI" pitchFamily="50" charset="-128"/>
              </a:rPr>
              <a:t>API </a:t>
            </a:r>
            <a:r>
              <a:rPr lang="ja-JP" altLang="en-US" sz="2000" dirty="0">
                <a:latin typeface="Meiryo UI" pitchFamily="50" charset="-128"/>
                <a:ea typeface="Meiryo UI" pitchFamily="50" charset="-128"/>
                <a:cs typeface="Meiryo UI" pitchFamily="50" charset="-128"/>
              </a:rPr>
              <a:t>を作成できます。または、</a:t>
            </a:r>
            <a:r>
              <a:rPr lang="en-US" altLang="ja-JP" sz="2000" dirty="0">
                <a:latin typeface="Meiryo UI" pitchFamily="50" charset="-128"/>
                <a:ea typeface="Meiryo UI" pitchFamily="50" charset="-128"/>
                <a:cs typeface="Meiryo UI" pitchFamily="50" charset="-128"/>
              </a:rPr>
              <a:t>API </a:t>
            </a:r>
            <a:r>
              <a:rPr lang="ja-JP" altLang="en-US" sz="2000" dirty="0">
                <a:latin typeface="Meiryo UI" pitchFamily="50" charset="-128"/>
                <a:ea typeface="Meiryo UI" pitchFamily="50" charset="-128"/>
                <a:cs typeface="Meiryo UI" pitchFamily="50" charset="-128"/>
              </a:rPr>
              <a:t>をサードパーティーのアプリ開発者に対して使用可能にできます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a:t>
            </a:r>
            <a:r>
              <a:rPr lang="en-US" altLang="ja-JP" sz="1600" dirty="0" smtClean="0">
                <a:solidFill>
                  <a:schemeClr val="bg1">
                    <a:lumMod val="65000"/>
                  </a:schemeClr>
                </a:solidFill>
                <a:latin typeface="Meiryo UI" pitchFamily="50" charset="-128"/>
                <a:ea typeface="Meiryo UI" pitchFamily="50" charset="-128"/>
                <a:cs typeface="Meiryo UI" pitchFamily="50" charset="-128"/>
              </a:rPr>
              <a:t>docs.aws.amazon.com/ja_jp/lambda/latest/dg/welcome.html</a:t>
            </a:r>
            <a:r>
              <a:rPr lang="ja-JP" altLang="en-US" sz="1600" dirty="0" smtClean="0">
                <a:solidFill>
                  <a:schemeClr val="bg1">
                    <a:lumMod val="65000"/>
                  </a:schemeClr>
                </a:solidFill>
                <a:latin typeface="Meiryo UI" pitchFamily="50" charset="-128"/>
                <a:ea typeface="Meiryo UI" pitchFamily="50" charset="-128"/>
                <a:cs typeface="Meiryo UI" pitchFamily="50" charset="-128"/>
              </a:rPr>
              <a:t>）</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smtClean="0">
                <a:solidFill>
                  <a:schemeClr val="tx2"/>
                </a:solidFill>
                <a:latin typeface="Meiryo UI" pitchFamily="50" charset="-128"/>
                <a:ea typeface="Meiryo UI" pitchFamily="50" charset="-128"/>
                <a:cs typeface="Meiryo UI" pitchFamily="50" charset="-128"/>
              </a:rPr>
              <a:t>API Gateway</a:t>
            </a:r>
            <a:r>
              <a:rPr lang="ja-JP" altLang="en-US" sz="2800" dirty="0" smtClean="0">
                <a:solidFill>
                  <a:schemeClr val="tx2"/>
                </a:solidFill>
                <a:latin typeface="Meiryo UI" pitchFamily="50" charset="-128"/>
                <a:ea typeface="Meiryo UI" pitchFamily="50" charset="-128"/>
                <a:cs typeface="Meiryo UI" pitchFamily="50" charset="-128"/>
              </a:rPr>
              <a:t> 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376572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３－２．</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smtClean="0">
                <a:solidFill>
                  <a:schemeClr val="tx2"/>
                </a:solidFill>
                <a:latin typeface="Meiryo UI" pitchFamily="50" charset="-128"/>
                <a:ea typeface="Meiryo UI" pitchFamily="50" charset="-128"/>
                <a:cs typeface="Meiryo UI" pitchFamily="50" charset="-128"/>
              </a:rPr>
              <a:t>作成、サービスメニュー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599229" y="3997011"/>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973745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３－３．</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smtClean="0">
                <a:solidFill>
                  <a:schemeClr val="tx2"/>
                </a:solidFill>
                <a:latin typeface="Meiryo UI" pitchFamily="50" charset="-128"/>
                <a:ea typeface="Meiryo UI" pitchFamily="50" charset="-128"/>
                <a:cs typeface="Meiryo UI" pitchFamily="50" charset="-128"/>
              </a:rPr>
              <a:t>作成、</a:t>
            </a:r>
            <a:r>
              <a:rPr lang="en-US" altLang="ja-JP" sz="2800" dirty="0" smtClean="0">
                <a:solidFill>
                  <a:schemeClr val="tx2"/>
                </a:solidFill>
                <a:latin typeface="Meiryo UI" pitchFamily="50" charset="-128"/>
                <a:ea typeface="Meiryo UI" pitchFamily="50" charset="-128"/>
                <a:cs typeface="Meiryo UI" pitchFamily="50" charset="-128"/>
              </a:rPr>
              <a:t>HTTP API</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4246725" y="5612977"/>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661483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71500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３－４．</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smtClean="0">
                <a:solidFill>
                  <a:schemeClr val="tx2"/>
                </a:solidFill>
                <a:latin typeface="Meiryo UI" pitchFamily="50" charset="-128"/>
                <a:ea typeface="Meiryo UI" pitchFamily="50" charset="-128"/>
                <a:cs typeface="Meiryo UI" pitchFamily="50" charset="-128"/>
              </a:rPr>
              <a:t>作成、統合追加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2638642" y="4635514"/>
            <a:ext cx="948013" cy="29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2638642" y="3775520"/>
            <a:ext cx="4889392" cy="307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3760621" y="4303114"/>
            <a:ext cx="3262917" cy="2610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2638641" y="5757274"/>
            <a:ext cx="948013" cy="291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8006730" y="6190935"/>
            <a:ext cx="727368" cy="301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8607118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３－５．</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smtClean="0">
                <a:solidFill>
                  <a:schemeClr val="tx2"/>
                </a:solidFill>
                <a:latin typeface="Meiryo UI" pitchFamily="50" charset="-128"/>
                <a:ea typeface="Meiryo UI" pitchFamily="50" charset="-128"/>
                <a:cs typeface="Meiryo UI" pitchFamily="50" charset="-128"/>
              </a:rPr>
              <a:t>作成、ルート設定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8282698" y="5329198"/>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6292137" y="4512018"/>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749434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73150"/>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３－６．</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smtClean="0">
                <a:solidFill>
                  <a:schemeClr val="tx2"/>
                </a:solidFill>
                <a:latin typeface="Meiryo UI" pitchFamily="50" charset="-128"/>
                <a:ea typeface="Meiryo UI" pitchFamily="50" charset="-128"/>
                <a:cs typeface="Meiryo UI" pitchFamily="50" charset="-128"/>
              </a:rPr>
              <a:t>作成、ステージ設定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8282698" y="5329198"/>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3801185" y="4519901"/>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7802135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503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Simple Storage Service (Amazon S3) </a:t>
            </a:r>
            <a:r>
              <a:rPr lang="ja-JP" altLang="en-US" sz="2000" dirty="0">
                <a:latin typeface="Meiryo UI" pitchFamily="50" charset="-128"/>
                <a:ea typeface="Meiryo UI" pitchFamily="50" charset="-128"/>
                <a:cs typeface="Meiryo UI" pitchFamily="50" charset="-128"/>
              </a:rPr>
              <a:t>は、業界をリードするスケーラビリティ、データ可用性、セキュリティ、およびパフォーマンスを提供するオブジェクトストレージサービスです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ja-JP" altLang="en-US" sz="2000" dirty="0" smtClean="0">
                <a:latin typeface="Meiryo UI" pitchFamily="50" charset="-128"/>
                <a:ea typeface="Meiryo UI" pitchFamily="50" charset="-128"/>
                <a:cs typeface="Meiryo UI" pitchFamily="50" charset="-128"/>
              </a:rPr>
              <a:t>これ</a:t>
            </a:r>
            <a:r>
              <a:rPr lang="ja-JP" altLang="en-US" sz="2000" dirty="0">
                <a:latin typeface="Meiryo UI" pitchFamily="50" charset="-128"/>
                <a:ea typeface="Meiryo UI" pitchFamily="50" charset="-128"/>
                <a:cs typeface="Meiryo UI" pitchFamily="50" charset="-128"/>
              </a:rPr>
              <a:t>はつまり、企業の規模にかかわらず、あらゆる業界のお客様が、データレイク、ウェブサイト、モバイルアプリケーション、バックアップおよび復元、アーカイブ、エンタープライズアプリケーション、</a:t>
            </a:r>
            <a:r>
              <a:rPr lang="en-US" altLang="ja-JP" sz="2000" dirty="0" err="1">
                <a:latin typeface="Meiryo UI" pitchFamily="50" charset="-128"/>
                <a:ea typeface="Meiryo UI" pitchFamily="50" charset="-128"/>
                <a:cs typeface="Meiryo UI" pitchFamily="50" charset="-128"/>
              </a:rPr>
              <a:t>IoT</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デバイスやビッグデータ分析などのさまざまなユースケースのデータを保存して保護することができるということです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smtClean="0">
                <a:latin typeface="Meiryo UI" pitchFamily="50" charset="-128"/>
                <a:ea typeface="Meiryo UI" pitchFamily="50" charset="-128"/>
                <a:cs typeface="Meiryo UI" pitchFamily="50" charset="-128"/>
              </a:rPr>
              <a:t>Amazon </a:t>
            </a:r>
            <a:r>
              <a:rPr lang="en-US" altLang="ja-JP" sz="2000" dirty="0">
                <a:latin typeface="Meiryo UI" pitchFamily="50" charset="-128"/>
                <a:ea typeface="Meiryo UI" pitchFamily="50" charset="-128"/>
                <a:cs typeface="Meiryo UI" pitchFamily="50" charset="-128"/>
              </a:rPr>
              <a:t>S3 </a:t>
            </a:r>
            <a:r>
              <a:rPr lang="ja-JP" altLang="en-US" sz="2000" dirty="0">
                <a:latin typeface="Meiryo UI" pitchFamily="50" charset="-128"/>
                <a:ea typeface="Meiryo UI" pitchFamily="50" charset="-128"/>
                <a:cs typeface="Meiryo UI" pitchFamily="50" charset="-128"/>
              </a:rPr>
              <a:t>はデータを整理しアクセス制御を細かく調整するために使いやすい機能を提供しており、ビジネスや組織における規則やコンプライアンスの要件を満たしやすく設計されています。</a:t>
            </a:r>
            <a:r>
              <a:rPr lang="en-US" altLang="ja-JP" sz="2000" dirty="0">
                <a:latin typeface="Meiryo UI" pitchFamily="50" charset="-128"/>
                <a:ea typeface="Meiryo UI" pitchFamily="50" charset="-128"/>
                <a:cs typeface="Meiryo UI" pitchFamily="50" charset="-128"/>
              </a:rPr>
              <a:t>Amazon S3 </a:t>
            </a:r>
            <a:r>
              <a:rPr lang="ja-JP" altLang="en-US" sz="2000" dirty="0">
                <a:latin typeface="Meiryo UI" pitchFamily="50" charset="-128"/>
                <a:ea typeface="Meiryo UI" pitchFamily="50" charset="-128"/>
                <a:cs typeface="Meiryo UI" pitchFamily="50" charset="-128"/>
              </a:rPr>
              <a:t>は </a:t>
            </a:r>
            <a:r>
              <a:rPr lang="en-US" altLang="ja-JP" sz="2000" dirty="0">
                <a:latin typeface="Meiryo UI" pitchFamily="50" charset="-128"/>
                <a:ea typeface="Meiryo UI" pitchFamily="50" charset="-128"/>
                <a:cs typeface="Meiryo UI" pitchFamily="50" charset="-128"/>
              </a:rPr>
              <a:t>99.999999999% (9 x 11) </a:t>
            </a:r>
            <a:r>
              <a:rPr lang="ja-JP" altLang="en-US" sz="2000" dirty="0">
                <a:latin typeface="Meiryo UI" pitchFamily="50" charset="-128"/>
                <a:ea typeface="Meiryo UI" pitchFamily="50" charset="-128"/>
                <a:cs typeface="Meiryo UI" pitchFamily="50" charset="-128"/>
              </a:rPr>
              <a:t>の耐久性を実現するように設計されており、世界中の企業のために、何百万ものアプリケーションのデータを保存しています。</a:t>
            </a: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https://aws.amazon.com/jp/s3/)</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a:solidFill>
                  <a:schemeClr val="tx2"/>
                </a:solidFill>
                <a:latin typeface="Meiryo UI" pitchFamily="50" charset="-128"/>
                <a:ea typeface="Meiryo UI" pitchFamily="50" charset="-128"/>
                <a:cs typeface="Meiryo UI" pitchFamily="50" charset="-128"/>
              </a:rPr>
              <a:t> </a:t>
            </a:r>
            <a:r>
              <a:rPr lang="en-US" altLang="ja-JP" sz="2800" dirty="0" smtClean="0">
                <a:solidFill>
                  <a:schemeClr val="tx2"/>
                </a:solidFill>
                <a:latin typeface="Meiryo UI" pitchFamily="50" charset="-128"/>
                <a:ea typeface="Meiryo UI" pitchFamily="50" charset="-128"/>
                <a:cs typeface="Meiryo UI" pitchFamily="50" charset="-128"/>
              </a:rPr>
              <a:t>S3</a:t>
            </a:r>
            <a:r>
              <a:rPr lang="ja-JP" altLang="en-US" sz="2800" dirty="0">
                <a:solidFill>
                  <a:schemeClr val="tx2"/>
                </a:solidFill>
                <a:latin typeface="Meiryo UI" pitchFamily="50" charset="-128"/>
                <a:ea typeface="Meiryo UI" pitchFamily="50" charset="-128"/>
                <a:cs typeface="Meiryo UI" pitchFamily="50" charset="-128"/>
              </a:rPr>
              <a:t> </a:t>
            </a:r>
            <a:r>
              <a:rPr lang="ja-JP" altLang="en-US" sz="2800" dirty="0" smtClean="0">
                <a:solidFill>
                  <a:schemeClr val="tx2"/>
                </a:solidFill>
                <a:latin typeface="Meiryo UI" pitchFamily="50" charset="-128"/>
                <a:ea typeface="Meiryo UI" pitchFamily="50" charset="-128"/>
                <a:cs typeface="Meiryo UI" pitchFamily="50" charset="-128"/>
              </a:rPr>
              <a:t>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01235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stretch>
            <a:fillRect/>
          </a:stretch>
        </p:blipFill>
        <p:spPr>
          <a:xfrm>
            <a:off x="0" y="3783014"/>
            <a:ext cx="4572000" cy="2709863"/>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３－７．</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a:solidFill>
                  <a:schemeClr val="tx2"/>
                </a:solidFill>
                <a:latin typeface="Meiryo UI" pitchFamily="50" charset="-128"/>
                <a:ea typeface="Meiryo UI" pitchFamily="50" charset="-128"/>
                <a:cs typeface="Meiryo UI" pitchFamily="50" charset="-128"/>
              </a:rPr>
              <a:t>作成、確認して作成</a:t>
            </a: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正方形/長方形 8"/>
          <p:cNvSpPr/>
          <p:nvPr/>
        </p:nvSpPr>
        <p:spPr>
          <a:xfrm>
            <a:off x="4037760" y="6096453"/>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2" name="図 1"/>
          <p:cNvPicPr>
            <a:picLocks noChangeAspect="1"/>
          </p:cNvPicPr>
          <p:nvPr/>
        </p:nvPicPr>
        <p:blipFill>
          <a:blip r:embed="rId4"/>
          <a:stretch>
            <a:fillRect/>
          </a:stretch>
        </p:blipFill>
        <p:spPr>
          <a:xfrm>
            <a:off x="0" y="1068389"/>
            <a:ext cx="4572000" cy="2714625"/>
          </a:xfrm>
          <a:prstGeom prst="rect">
            <a:avLst/>
          </a:prstGeom>
        </p:spPr>
      </p:pic>
      <p:pic>
        <p:nvPicPr>
          <p:cNvPr id="8" name="図 7"/>
          <p:cNvPicPr>
            <a:picLocks noChangeAspect="1"/>
          </p:cNvPicPr>
          <p:nvPr/>
        </p:nvPicPr>
        <p:blipFill>
          <a:blip r:embed="rId5"/>
          <a:stretch>
            <a:fillRect/>
          </a:stretch>
        </p:blipFill>
        <p:spPr>
          <a:xfrm>
            <a:off x="4572000" y="1068389"/>
            <a:ext cx="4572000" cy="2714625"/>
          </a:xfrm>
          <a:prstGeom prst="rect">
            <a:avLst/>
          </a:prstGeom>
        </p:spPr>
      </p:pic>
      <p:sp>
        <p:nvSpPr>
          <p:cNvPr id="13" name="正方形/長方形 12"/>
          <p:cNvSpPr/>
          <p:nvPr/>
        </p:nvSpPr>
        <p:spPr>
          <a:xfrm>
            <a:off x="6050491" y="3507570"/>
            <a:ext cx="118588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4004375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2910"/>
            <a:ext cx="9144000" cy="571500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３－８．</a:t>
            </a:r>
            <a:r>
              <a:rPr lang="en-US" altLang="ja-JP" sz="2800" dirty="0" smtClean="0">
                <a:solidFill>
                  <a:schemeClr val="tx2"/>
                </a:solidFill>
                <a:latin typeface="Meiryo UI" pitchFamily="50" charset="-128"/>
                <a:ea typeface="Meiryo UI" pitchFamily="50" charset="-128"/>
                <a:cs typeface="Meiryo UI" pitchFamily="50" charset="-128"/>
              </a:rPr>
              <a:t>API</a:t>
            </a:r>
            <a:r>
              <a:rPr lang="ja-JP" altLang="en-US" sz="2800" dirty="0">
                <a:solidFill>
                  <a:schemeClr val="tx2"/>
                </a:solidFill>
                <a:latin typeface="Meiryo UI" pitchFamily="50" charset="-128"/>
                <a:ea typeface="Meiryo UI" pitchFamily="50" charset="-128"/>
                <a:cs typeface="Meiryo UI" pitchFamily="50" charset="-128"/>
              </a:rPr>
              <a:t>作成</a:t>
            </a:r>
            <a:r>
              <a:rPr lang="ja-JP" altLang="en-US" sz="2800" dirty="0" smtClean="0">
                <a:solidFill>
                  <a:schemeClr val="tx2"/>
                </a:solidFill>
                <a:latin typeface="Meiryo UI" pitchFamily="50" charset="-128"/>
                <a:ea typeface="Meiryo UI" pitchFamily="50" charset="-128"/>
                <a:cs typeface="Meiryo UI" pitchFamily="50" charset="-128"/>
              </a:rPr>
              <a:t>、</a:t>
            </a:r>
            <a:r>
              <a:rPr lang="ja-JP" altLang="en-US" sz="2800" dirty="0">
                <a:solidFill>
                  <a:schemeClr val="tx2"/>
                </a:solidFill>
                <a:latin typeface="Meiryo UI" pitchFamily="50" charset="-128"/>
                <a:ea typeface="Meiryo UI" pitchFamily="50" charset="-128"/>
                <a:cs typeface="Meiryo UI" pitchFamily="50" charset="-128"/>
              </a:rPr>
              <a:t>テスト</a:t>
            </a: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正方形/長方形 8"/>
          <p:cNvSpPr/>
          <p:nvPr/>
        </p:nvSpPr>
        <p:spPr>
          <a:xfrm>
            <a:off x="7916633" y="2782689"/>
            <a:ext cx="65635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6159737" y="2779608"/>
            <a:ext cx="1185881" cy="275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5445034" y="3644966"/>
            <a:ext cx="1602152" cy="312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6" name="正方形/長方形 15"/>
          <p:cNvSpPr/>
          <p:nvPr/>
        </p:nvSpPr>
        <p:spPr>
          <a:xfrm>
            <a:off x="5297889" y="5814952"/>
            <a:ext cx="3530801" cy="674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32332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58505"/>
            <a:ext cx="9144000" cy="54387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４－１．</a:t>
            </a:r>
            <a:r>
              <a:rPr lang="en-US" altLang="ja-JP" sz="2800" dirty="0" smtClean="0">
                <a:solidFill>
                  <a:schemeClr val="tx2"/>
                </a:solidFill>
                <a:latin typeface="Meiryo UI" pitchFamily="50" charset="-128"/>
                <a:ea typeface="Meiryo UI" pitchFamily="50" charset="-128"/>
                <a:cs typeface="Meiryo UI" pitchFamily="50" charset="-128"/>
              </a:rPr>
              <a:t>HTML</a:t>
            </a:r>
            <a:r>
              <a:rPr lang="ja-JP" altLang="en-US" sz="2800" dirty="0" smtClean="0">
                <a:solidFill>
                  <a:schemeClr val="tx2"/>
                </a:solidFill>
                <a:latin typeface="Meiryo UI" pitchFamily="50" charset="-128"/>
                <a:ea typeface="Meiryo UI" pitchFamily="50" charset="-128"/>
                <a:cs typeface="Meiryo UI" pitchFamily="50" charset="-128"/>
              </a:rPr>
              <a:t>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1125282" y="4054869"/>
            <a:ext cx="3572842" cy="304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104008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４－２．</a:t>
            </a:r>
            <a:r>
              <a:rPr lang="en-US" altLang="ja-JP" sz="2800" dirty="0">
                <a:solidFill>
                  <a:schemeClr val="tx2"/>
                </a:solidFill>
                <a:latin typeface="Meiryo UI" pitchFamily="50" charset="-128"/>
                <a:ea typeface="Meiryo UI" pitchFamily="50" charset="-128"/>
                <a:cs typeface="Meiryo UI" pitchFamily="50" charset="-128"/>
              </a:rPr>
              <a:t> HTML</a:t>
            </a:r>
            <a:r>
              <a:rPr lang="ja-JP" altLang="en-US" sz="2800" dirty="0" smtClean="0">
                <a:solidFill>
                  <a:schemeClr val="tx2"/>
                </a:solidFill>
                <a:latin typeface="Meiryo UI" pitchFamily="50" charset="-128"/>
                <a:ea typeface="Meiryo UI" pitchFamily="50" charset="-128"/>
                <a:cs typeface="Meiryo UI" pitchFamily="50" charset="-128"/>
              </a:rPr>
              <a:t>作成、アップロード</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2686068" y="5465883"/>
            <a:ext cx="5630241" cy="312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08604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４－２．</a:t>
            </a:r>
            <a:r>
              <a:rPr lang="en-US" altLang="ja-JP" sz="2800" dirty="0">
                <a:solidFill>
                  <a:schemeClr val="tx2"/>
                </a:solidFill>
                <a:latin typeface="Meiryo UI" pitchFamily="50" charset="-128"/>
                <a:ea typeface="Meiryo UI" pitchFamily="50" charset="-128"/>
                <a:cs typeface="Meiryo UI" pitchFamily="50" charset="-128"/>
              </a:rPr>
              <a:t> HTML</a:t>
            </a:r>
            <a:r>
              <a:rPr lang="ja-JP" altLang="en-US" sz="2800" dirty="0" smtClean="0">
                <a:solidFill>
                  <a:schemeClr val="tx2"/>
                </a:solidFill>
                <a:latin typeface="Meiryo UI" pitchFamily="50" charset="-128"/>
                <a:ea typeface="Meiryo UI" pitchFamily="50" charset="-128"/>
                <a:cs typeface="Meiryo UI" pitchFamily="50" charset="-128"/>
              </a:rPr>
              <a:t>作成、</a:t>
            </a:r>
            <a:r>
              <a:rPr lang="ja-JP" altLang="en-US" sz="2800" dirty="0">
                <a:solidFill>
                  <a:schemeClr val="tx2"/>
                </a:solidFill>
                <a:latin typeface="Meiryo UI" pitchFamily="50" charset="-128"/>
                <a:ea typeface="Meiryo UI" pitchFamily="50" charset="-128"/>
                <a:cs typeface="Meiryo UI" pitchFamily="50" charset="-128"/>
              </a:rPr>
              <a:t>テスト</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3619436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72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ja-JP" altLang="en-US" sz="2000" dirty="0">
                <a:latin typeface="Meiryo UI" pitchFamily="50" charset="-128"/>
                <a:ea typeface="Meiryo UI" pitchFamily="50" charset="-128"/>
                <a:cs typeface="Meiryo UI" pitchFamily="50" charset="-128"/>
              </a:rPr>
              <a:t>ホスティングとは、インターネットサービスプロバイダなどが、お客様のメールサービスやウェブサービスをお預かりし、運用するサービスです。このときサーバを複数のユーザで共有して行うホスティングを共有ホスティングと呼び、１ユーザで１サーバを占有して利用するホスティングを専用ホスティングと呼びます。 またユーザが所有しているサーバマシンやネットワーク機器をデータセンター内に設置し預かる事を「ハウジング」などと表現します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ja-JP" altLang="en-US" sz="2000" dirty="0">
                <a:latin typeface="Meiryo UI" pitchFamily="50" charset="-128"/>
                <a:ea typeface="Meiryo UI" pitchFamily="50" charset="-128"/>
                <a:cs typeface="Meiryo UI" pitchFamily="50" charset="-128"/>
              </a:rPr>
              <a:t>ネクストウェブでは共有ホスティングを「バーチャルウェブ」、専用ホスティングを「インテグラル」としてサービスを提供しております。なおハウジングは行っておりません。</a:t>
            </a: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ja-JP" altLang="en-US" sz="2000" dirty="0">
                <a:latin typeface="Meiryo UI" pitchFamily="50" charset="-128"/>
                <a:ea typeface="Meiryo UI" pitchFamily="50" charset="-128"/>
                <a:cs typeface="Meiryo UI" pitchFamily="50" charset="-128"/>
              </a:rPr>
              <a:t>サーバは常にインターネット回線に接続され、</a:t>
            </a:r>
            <a:r>
              <a:rPr lang="en-US" altLang="ja-JP" sz="2000" dirty="0">
                <a:latin typeface="Meiryo UI" pitchFamily="50" charset="-128"/>
                <a:ea typeface="Meiryo UI" pitchFamily="50" charset="-128"/>
                <a:cs typeface="Meiryo UI" pitchFamily="50" charset="-128"/>
              </a:rPr>
              <a:t>IP</a:t>
            </a:r>
            <a:r>
              <a:rPr lang="ja-JP" altLang="en-US" sz="2000" dirty="0">
                <a:latin typeface="Meiryo UI" pitchFamily="50" charset="-128"/>
                <a:ea typeface="Meiryo UI" pitchFamily="50" charset="-128"/>
                <a:cs typeface="Meiryo UI" pitchFamily="50" charset="-128"/>
              </a:rPr>
              <a:t>アドレスやドメイン名を持ち、必要なサーバソフトが稼働しています。お客様自身でこれらの作業を行うと、莫大な費用と手間がかかってしまいますので、弊社のようなプロバイダと契約しサーバと回線を安価で借りるのです。これを一般的に「ホスティングする」といい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https://www.next-web.ad.jp/theFirstTime/Hosting/hosting.html)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１－２．ホスティング とは</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2" name="四角形吹き出し 1"/>
          <p:cNvSpPr/>
          <p:nvPr/>
        </p:nvSpPr>
        <p:spPr>
          <a:xfrm>
            <a:off x="2108473" y="5729778"/>
            <a:ext cx="6814809" cy="552781"/>
          </a:xfrm>
          <a:prstGeom prst="wedgeRectCallout">
            <a:avLst>
              <a:gd name="adj1" fmla="val -74181"/>
              <a:gd name="adj2" fmla="val 66778"/>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AWS S3</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は、</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Html</a:t>
            </a:r>
            <a:r>
              <a:rPr lang="ja-JP" altLang="en-US" sz="1400" dirty="0" err="1"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画像、</a:t>
            </a:r>
            <a:r>
              <a:rPr lang="en-US" altLang="ja-JP" sz="1400" dirty="0" err="1"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js</a:t>
            </a:r>
            <a:r>
              <a:rPr lang="ja-JP" altLang="en-US" sz="1400" dirty="0" err="1"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err="1"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css</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など静的コンテンツしか格納できないと理解できます。</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578101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S3</a:t>
            </a:r>
            <a:r>
              <a:rPr lang="ja-JP" altLang="en-US" sz="2800" dirty="0" smtClean="0">
                <a:solidFill>
                  <a:schemeClr val="tx2"/>
                </a:solidFill>
                <a:latin typeface="Meiryo UI" pitchFamily="50" charset="-128"/>
                <a:ea typeface="Meiryo UI" pitchFamily="50" charset="-128"/>
                <a:cs typeface="Meiryo UI" pitchFamily="50" charset="-128"/>
              </a:rPr>
              <a:t>でホスティング、サービスメニュー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567698" y="4209846"/>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742800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58862"/>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１－４．</a:t>
            </a:r>
            <a:r>
              <a:rPr lang="en-US" altLang="ja-JP" sz="2800" dirty="0" smtClean="0">
                <a:solidFill>
                  <a:schemeClr val="tx2"/>
                </a:solidFill>
                <a:latin typeface="Meiryo UI" pitchFamily="50" charset="-128"/>
                <a:ea typeface="Meiryo UI" pitchFamily="50" charset="-128"/>
                <a:cs typeface="Meiryo UI" pitchFamily="50" charset="-128"/>
              </a:rPr>
              <a:t>S3</a:t>
            </a:r>
            <a:r>
              <a:rPr lang="ja-JP" altLang="en-US" sz="2800" dirty="0">
                <a:solidFill>
                  <a:schemeClr val="tx2"/>
                </a:solidFill>
                <a:latin typeface="Meiryo UI" pitchFamily="50" charset="-128"/>
                <a:ea typeface="Meiryo UI" pitchFamily="50" charset="-128"/>
                <a:cs typeface="Meiryo UI" pitchFamily="50" charset="-128"/>
              </a:rPr>
              <a:t>でホスティング</a:t>
            </a:r>
            <a:r>
              <a:rPr lang="ja-JP" altLang="en-US" sz="2800" dirty="0" smtClean="0">
                <a:solidFill>
                  <a:schemeClr val="tx2"/>
                </a:solidFill>
                <a:latin typeface="Meiryo UI" pitchFamily="50" charset="-128"/>
                <a:ea typeface="Meiryo UI" pitchFamily="50" charset="-128"/>
                <a:cs typeface="Meiryo UI" pitchFamily="50" charset="-128"/>
              </a:rPr>
              <a:t>、パケット一覧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5287250" y="2907293"/>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98740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１－５．</a:t>
            </a:r>
            <a:r>
              <a:rPr lang="en-US" altLang="ja-JP" sz="2800" dirty="0" smtClean="0">
                <a:solidFill>
                  <a:schemeClr val="tx2"/>
                </a:solidFill>
                <a:latin typeface="Meiryo UI" pitchFamily="50" charset="-128"/>
                <a:ea typeface="Meiryo UI" pitchFamily="50" charset="-128"/>
                <a:cs typeface="Meiryo UI" pitchFamily="50" charset="-128"/>
              </a:rPr>
              <a:t>S3</a:t>
            </a:r>
            <a:r>
              <a:rPr lang="ja-JP" altLang="en-US" sz="2800" dirty="0">
                <a:solidFill>
                  <a:schemeClr val="tx2"/>
                </a:solidFill>
                <a:latin typeface="Meiryo UI" pitchFamily="50" charset="-128"/>
                <a:ea typeface="Meiryo UI" pitchFamily="50" charset="-128"/>
                <a:cs typeface="Meiryo UI" pitchFamily="50" charset="-128"/>
              </a:rPr>
              <a:t>でホスティング</a:t>
            </a:r>
            <a:r>
              <a:rPr lang="ja-JP" altLang="en-US" sz="2800" dirty="0" smtClean="0">
                <a:solidFill>
                  <a:schemeClr val="tx2"/>
                </a:solidFill>
                <a:latin typeface="Meiryo UI" pitchFamily="50" charset="-128"/>
                <a:ea typeface="Meiryo UI" pitchFamily="50" charset="-128"/>
                <a:cs typeface="Meiryo UI" pitchFamily="50" charset="-128"/>
              </a:rPr>
              <a:t>、パケットを作成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66881"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 name="図 1"/>
          <p:cNvPicPr>
            <a:picLocks noChangeAspect="1"/>
          </p:cNvPicPr>
          <p:nvPr/>
        </p:nvPicPr>
        <p:blipFill>
          <a:blip r:embed="rId3"/>
          <a:stretch>
            <a:fillRect/>
          </a:stretch>
        </p:blipFill>
        <p:spPr>
          <a:xfrm>
            <a:off x="0" y="1054100"/>
            <a:ext cx="4572000" cy="2714625"/>
          </a:xfrm>
          <a:prstGeom prst="rect">
            <a:avLst/>
          </a:prstGeom>
        </p:spPr>
      </p:pic>
      <p:sp>
        <p:nvSpPr>
          <p:cNvPr id="27" name="正方形/長方形 26"/>
          <p:cNvSpPr/>
          <p:nvPr/>
        </p:nvSpPr>
        <p:spPr>
          <a:xfrm>
            <a:off x="307975" y="228601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0" y="3768724"/>
            <a:ext cx="4572000" cy="2705100"/>
          </a:xfrm>
          <a:prstGeom prst="rect">
            <a:avLst/>
          </a:prstGeom>
        </p:spPr>
      </p:pic>
      <p:sp>
        <p:nvSpPr>
          <p:cNvPr id="10" name="正方形/長方形 9"/>
          <p:cNvSpPr/>
          <p:nvPr/>
        </p:nvSpPr>
        <p:spPr>
          <a:xfrm>
            <a:off x="269508" y="4059725"/>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460375" y="600930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5"/>
          <a:stretch>
            <a:fillRect/>
          </a:stretch>
        </p:blipFill>
        <p:spPr>
          <a:xfrm>
            <a:off x="4572000" y="1054100"/>
            <a:ext cx="4572000" cy="2714625"/>
          </a:xfrm>
          <a:prstGeom prst="rect">
            <a:avLst/>
          </a:prstGeom>
        </p:spPr>
      </p:pic>
      <p:pic>
        <p:nvPicPr>
          <p:cNvPr id="8" name="図 7"/>
          <p:cNvPicPr>
            <a:picLocks noChangeAspect="1"/>
          </p:cNvPicPr>
          <p:nvPr/>
        </p:nvPicPr>
        <p:blipFill>
          <a:blip r:embed="rId6"/>
          <a:stretch>
            <a:fillRect/>
          </a:stretch>
        </p:blipFill>
        <p:spPr>
          <a:xfrm>
            <a:off x="4572000" y="3759199"/>
            <a:ext cx="4572000" cy="2714625"/>
          </a:xfrm>
          <a:prstGeom prst="rect">
            <a:avLst/>
          </a:prstGeom>
        </p:spPr>
      </p:pic>
      <p:sp>
        <p:nvSpPr>
          <p:cNvPr id="14" name="正方形/長方形 13"/>
          <p:cNvSpPr/>
          <p:nvPr/>
        </p:nvSpPr>
        <p:spPr>
          <a:xfrm>
            <a:off x="7163348" y="6107168"/>
            <a:ext cx="703646" cy="254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88759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１－６．</a:t>
            </a:r>
            <a:r>
              <a:rPr lang="en-US" altLang="ja-JP" sz="2800" dirty="0" smtClean="0">
                <a:solidFill>
                  <a:schemeClr val="tx2"/>
                </a:solidFill>
                <a:latin typeface="Meiryo UI" pitchFamily="50" charset="-128"/>
                <a:ea typeface="Meiryo UI" pitchFamily="50" charset="-128"/>
                <a:cs typeface="Meiryo UI" pitchFamily="50" charset="-128"/>
              </a:rPr>
              <a:t>S3</a:t>
            </a:r>
            <a:r>
              <a:rPr lang="ja-JP" altLang="en-US" sz="2800" dirty="0">
                <a:solidFill>
                  <a:schemeClr val="tx2"/>
                </a:solidFill>
                <a:latin typeface="Meiryo UI" pitchFamily="50" charset="-128"/>
                <a:ea typeface="Meiryo UI" pitchFamily="50" charset="-128"/>
                <a:cs typeface="Meiryo UI" pitchFamily="50" charset="-128"/>
              </a:rPr>
              <a:t>でホスティング</a:t>
            </a:r>
            <a:r>
              <a:rPr lang="ja-JP" altLang="en-US" sz="2800" dirty="0" smtClean="0">
                <a:solidFill>
                  <a:schemeClr val="tx2"/>
                </a:solidFill>
                <a:latin typeface="Meiryo UI" pitchFamily="50" charset="-128"/>
                <a:ea typeface="Meiryo UI" pitchFamily="50" charset="-128"/>
                <a:cs typeface="Meiryo UI" pitchFamily="50" charset="-128"/>
              </a:rPr>
              <a:t>、アップロード</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 name="図 1"/>
          <p:cNvPicPr>
            <a:picLocks noChangeAspect="1"/>
          </p:cNvPicPr>
          <p:nvPr/>
        </p:nvPicPr>
        <p:blipFill>
          <a:blip r:embed="rId3"/>
          <a:stretch>
            <a:fillRect/>
          </a:stretch>
        </p:blipFill>
        <p:spPr>
          <a:xfrm>
            <a:off x="0" y="1058863"/>
            <a:ext cx="4572000" cy="2714625"/>
          </a:xfrm>
          <a:prstGeom prst="rect">
            <a:avLst/>
          </a:prstGeom>
        </p:spPr>
      </p:pic>
      <p:sp>
        <p:nvSpPr>
          <p:cNvPr id="27" name="正方形/長方形 26"/>
          <p:cNvSpPr/>
          <p:nvPr/>
        </p:nvSpPr>
        <p:spPr>
          <a:xfrm>
            <a:off x="1254211" y="2416175"/>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0" y="3773487"/>
            <a:ext cx="4572000" cy="2714625"/>
          </a:xfrm>
          <a:prstGeom prst="rect">
            <a:avLst/>
          </a:prstGeom>
        </p:spPr>
      </p:pic>
      <p:sp>
        <p:nvSpPr>
          <p:cNvPr id="10" name="正方形/長方形 9"/>
          <p:cNvSpPr/>
          <p:nvPr/>
        </p:nvSpPr>
        <p:spPr>
          <a:xfrm>
            <a:off x="2699384" y="5256596"/>
            <a:ext cx="611376" cy="190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5"/>
          <a:stretch>
            <a:fillRect/>
          </a:stretch>
        </p:blipFill>
        <p:spPr>
          <a:xfrm>
            <a:off x="4572000" y="1058863"/>
            <a:ext cx="4572000" cy="2709863"/>
          </a:xfrm>
          <a:prstGeom prst="rect">
            <a:avLst/>
          </a:prstGeom>
        </p:spPr>
      </p:pic>
      <p:sp>
        <p:nvSpPr>
          <p:cNvPr id="12" name="正方形/長方形 11"/>
          <p:cNvSpPr/>
          <p:nvPr/>
        </p:nvSpPr>
        <p:spPr>
          <a:xfrm>
            <a:off x="5724601" y="2781408"/>
            <a:ext cx="2907020" cy="852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8" name="四角形吹き出し 7"/>
          <p:cNvSpPr/>
          <p:nvPr/>
        </p:nvSpPr>
        <p:spPr>
          <a:xfrm>
            <a:off x="7178111" y="1753293"/>
            <a:ext cx="1806302" cy="788276"/>
          </a:xfrm>
          <a:prstGeom prst="wedgeRectCallou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ドラッグ</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&amp;</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ドロップで追加</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9" name="図 8"/>
          <p:cNvPicPr>
            <a:picLocks noChangeAspect="1"/>
          </p:cNvPicPr>
          <p:nvPr/>
        </p:nvPicPr>
        <p:blipFill>
          <a:blip r:embed="rId6"/>
          <a:stretch>
            <a:fillRect/>
          </a:stretch>
        </p:blipFill>
        <p:spPr>
          <a:xfrm>
            <a:off x="4572000" y="3778250"/>
            <a:ext cx="4572000" cy="2714625"/>
          </a:xfrm>
          <a:prstGeom prst="rect">
            <a:avLst/>
          </a:prstGeom>
        </p:spPr>
      </p:pic>
      <p:sp>
        <p:nvSpPr>
          <p:cNvPr id="15" name="正方形/長方形 14"/>
          <p:cNvSpPr/>
          <p:nvPr/>
        </p:nvSpPr>
        <p:spPr>
          <a:xfrm>
            <a:off x="8048298" y="6097788"/>
            <a:ext cx="646386"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353121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54099"/>
            <a:ext cx="4572000" cy="2709863"/>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１－７．</a:t>
            </a:r>
            <a:r>
              <a:rPr lang="en-US" altLang="ja-JP" sz="2800" dirty="0" smtClean="0">
                <a:solidFill>
                  <a:schemeClr val="tx2"/>
                </a:solidFill>
                <a:latin typeface="Meiryo UI" pitchFamily="50" charset="-128"/>
                <a:ea typeface="Meiryo UI" pitchFamily="50" charset="-128"/>
                <a:cs typeface="Meiryo UI" pitchFamily="50" charset="-128"/>
              </a:rPr>
              <a:t>S3</a:t>
            </a:r>
            <a:r>
              <a:rPr lang="ja-JP" altLang="en-US" sz="2800" dirty="0">
                <a:solidFill>
                  <a:schemeClr val="tx2"/>
                </a:solidFill>
                <a:latin typeface="Meiryo UI" pitchFamily="50" charset="-128"/>
                <a:ea typeface="Meiryo UI" pitchFamily="50" charset="-128"/>
                <a:cs typeface="Meiryo UI" pitchFamily="50" charset="-128"/>
              </a:rPr>
              <a:t>でホスティング</a:t>
            </a:r>
            <a:r>
              <a:rPr lang="ja-JP" altLang="en-US" sz="2800" dirty="0" smtClean="0">
                <a:solidFill>
                  <a:schemeClr val="tx2"/>
                </a:solidFill>
                <a:latin typeface="Meiryo UI" pitchFamily="50" charset="-128"/>
                <a:ea typeface="Meiryo UI" pitchFamily="50" charset="-128"/>
                <a:cs typeface="Meiryo UI" pitchFamily="50" charset="-128"/>
              </a:rPr>
              <a:t>、公開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674056" y="3288204"/>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1072057" y="2790496"/>
            <a:ext cx="299543" cy="973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1" y="3763961"/>
            <a:ext cx="4572000" cy="2714625"/>
          </a:xfrm>
          <a:prstGeom prst="rect">
            <a:avLst/>
          </a:prstGeom>
        </p:spPr>
      </p:pic>
      <p:sp>
        <p:nvSpPr>
          <p:cNvPr id="11" name="正方形/長方形 10"/>
          <p:cNvSpPr/>
          <p:nvPr/>
        </p:nvSpPr>
        <p:spPr>
          <a:xfrm>
            <a:off x="2736170" y="6079119"/>
            <a:ext cx="535176" cy="266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5"/>
          <a:stretch>
            <a:fillRect/>
          </a:stretch>
        </p:blipFill>
        <p:spPr>
          <a:xfrm>
            <a:off x="4572000" y="1054099"/>
            <a:ext cx="4572000" cy="2719388"/>
          </a:xfrm>
          <a:prstGeom prst="rect">
            <a:avLst/>
          </a:prstGeom>
        </p:spPr>
      </p:pic>
      <p:sp>
        <p:nvSpPr>
          <p:cNvPr id="13" name="正方形/長方形 12"/>
          <p:cNvSpPr/>
          <p:nvPr/>
        </p:nvSpPr>
        <p:spPr>
          <a:xfrm>
            <a:off x="8515382" y="1698933"/>
            <a:ext cx="535176" cy="266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8" name="図 7"/>
          <p:cNvPicPr>
            <a:picLocks noChangeAspect="1"/>
          </p:cNvPicPr>
          <p:nvPr/>
        </p:nvPicPr>
        <p:blipFill>
          <a:blip r:embed="rId6"/>
          <a:stretch>
            <a:fillRect/>
          </a:stretch>
        </p:blipFill>
        <p:spPr>
          <a:xfrm>
            <a:off x="4571999" y="3756818"/>
            <a:ext cx="4572000" cy="2719388"/>
          </a:xfrm>
          <a:prstGeom prst="rect">
            <a:avLst/>
          </a:prstGeom>
        </p:spPr>
      </p:pic>
      <p:sp>
        <p:nvSpPr>
          <p:cNvPr id="15" name="四角形吹き出し 14"/>
          <p:cNvSpPr/>
          <p:nvPr/>
        </p:nvSpPr>
        <p:spPr>
          <a:xfrm>
            <a:off x="4365936" y="4527402"/>
            <a:ext cx="4463644" cy="788276"/>
          </a:xfrm>
          <a:prstGeom prst="wedgeRectCallout">
            <a:avLst>
              <a:gd name="adj1" fmla="val -4525"/>
              <a:gd name="adj2" fmla="val -122500"/>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https://</a:t>
            </a:r>
            <a:r>
              <a:rPr lang="en-US" altLang="ja-JP" sz="1400" dirty="0">
                <a:solidFill>
                  <a:srgbClr val="FFFF00"/>
                </a:solidFill>
                <a:latin typeface="Meiryo UI" panose="020B0604030504040204" pitchFamily="50" charset="-128"/>
                <a:ea typeface="Meiryo UI" panose="020B0604030504040204" pitchFamily="50" charset="-128"/>
                <a:cs typeface="Meiryo UI" panose="020B0604030504040204" pitchFamily="50" charset="-128"/>
              </a:rPr>
              <a:t>efwhelloworld</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.s3.us-east-2.amazonaws.com/</a:t>
            </a:r>
            <a:r>
              <a:rPr lang="en-US" altLang="ja-JP" sz="1400" dirty="0">
                <a:solidFill>
                  <a:srgbClr val="FFFF00"/>
                </a:solidFill>
                <a:latin typeface="Meiryo UI" panose="020B0604030504040204" pitchFamily="50" charset="-128"/>
                <a:ea typeface="Meiryo UI" panose="020B0604030504040204" pitchFamily="50" charset="-128"/>
                <a:cs typeface="Meiryo UI" panose="020B0604030504040204" pitchFamily="50" charset="-128"/>
              </a:rPr>
              <a:t>efw/efw.js</a:t>
            </a:r>
            <a:endParaRPr kumimoji="1" lang="ja-JP" altLang="en-US" sz="1400" dirty="0" smtClean="0">
              <a:solidFill>
                <a:srgbClr val="FFFF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14407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AWS Lambda </a:t>
            </a:r>
            <a:r>
              <a:rPr lang="ja-JP" altLang="en-US" sz="2000" dirty="0">
                <a:latin typeface="Meiryo UI" pitchFamily="50" charset="-128"/>
                <a:ea typeface="Meiryo UI" pitchFamily="50" charset="-128"/>
                <a:cs typeface="Meiryo UI" pitchFamily="50" charset="-128"/>
              </a:rPr>
              <a:t>は、サーバーのプロビジョニングや管理の必要なしにコードを実行できるコンピューティングサービスです</a:t>
            </a:r>
            <a:r>
              <a:rPr lang="ja-JP" altLang="en-US" sz="2000" dirty="0" smtClean="0">
                <a:latin typeface="Meiryo UI" pitchFamily="50" charset="-128"/>
                <a:ea typeface="Meiryo UI" pitchFamily="50" charset="-128"/>
                <a:cs typeface="Meiryo UI" pitchFamily="50" charset="-128"/>
              </a:rPr>
              <a:t>。</a:t>
            </a:r>
            <a:r>
              <a:rPr lang="en-US" altLang="ja-JP" sz="2000" dirty="0" smtClean="0">
                <a:latin typeface="Meiryo UI" pitchFamily="50" charset="-128"/>
                <a:ea typeface="Meiryo UI" pitchFamily="50" charset="-128"/>
                <a:cs typeface="Meiryo UI" pitchFamily="50" charset="-128"/>
              </a:rPr>
              <a:t>Lambda </a:t>
            </a:r>
            <a:r>
              <a:rPr lang="ja-JP" altLang="en-US" sz="2000" dirty="0">
                <a:latin typeface="Meiryo UI" pitchFamily="50" charset="-128"/>
                <a:ea typeface="Meiryo UI" pitchFamily="50" charset="-128"/>
                <a:cs typeface="Meiryo UI" pitchFamily="50" charset="-128"/>
              </a:rPr>
              <a:t>では、コードは必要時にのみ実行されます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Lambda </a:t>
            </a:r>
            <a:r>
              <a:rPr lang="ja-JP" altLang="en-US" sz="2000" dirty="0">
                <a:latin typeface="Meiryo UI" pitchFamily="50" charset="-128"/>
                <a:ea typeface="Meiryo UI" pitchFamily="50" charset="-128"/>
                <a:cs typeface="Meiryo UI" pitchFamily="50" charset="-128"/>
              </a:rPr>
              <a:t>によれば、</a:t>
            </a:r>
            <a:r>
              <a:rPr lang="en-US" altLang="ja-JP" sz="2000" dirty="0">
                <a:latin typeface="Meiryo UI" pitchFamily="50" charset="-128"/>
                <a:ea typeface="Meiryo UI" pitchFamily="50" charset="-128"/>
                <a:cs typeface="Meiryo UI" pitchFamily="50" charset="-128"/>
              </a:rPr>
              <a:t>Amazon Simple Storage Service (Amazon S3) </a:t>
            </a:r>
            <a:r>
              <a:rPr lang="ja-JP" altLang="en-US" sz="2000" dirty="0">
                <a:latin typeface="Meiryo UI" pitchFamily="50" charset="-128"/>
                <a:ea typeface="Meiryo UI" pitchFamily="50" charset="-128"/>
                <a:cs typeface="Meiryo UI" pitchFamily="50" charset="-128"/>
              </a:rPr>
              <a:t>バケットまたは </a:t>
            </a:r>
            <a:r>
              <a:rPr lang="en-US" altLang="ja-JP" sz="2000" dirty="0">
                <a:latin typeface="Meiryo UI" pitchFamily="50" charset="-128"/>
                <a:ea typeface="Meiryo UI" pitchFamily="50" charset="-128"/>
                <a:cs typeface="Meiryo UI" pitchFamily="50" charset="-128"/>
              </a:rPr>
              <a:t>Amazon </a:t>
            </a:r>
            <a:r>
              <a:rPr lang="en-US" altLang="ja-JP" sz="2000" dirty="0" err="1">
                <a:latin typeface="Meiryo UI" pitchFamily="50" charset="-128"/>
                <a:ea typeface="Meiryo UI" pitchFamily="50" charset="-128"/>
                <a:cs typeface="Meiryo UI" pitchFamily="50" charset="-128"/>
              </a:rPr>
              <a:t>DynamoDB</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テーブル内でのデータの変更</a:t>
            </a:r>
            <a:r>
              <a:rPr lang="ja-JP" altLang="en-US" sz="2000" dirty="0" smtClean="0">
                <a:latin typeface="Meiryo UI" pitchFamily="50" charset="-128"/>
                <a:ea typeface="Meiryo UI" pitchFamily="50" charset="-128"/>
                <a:cs typeface="Meiryo UI" pitchFamily="50" charset="-128"/>
              </a:rPr>
              <a:t>などの</a:t>
            </a:r>
            <a:r>
              <a:rPr lang="ja-JP" altLang="en-US" sz="2000" dirty="0">
                <a:latin typeface="Meiryo UI" pitchFamily="50" charset="-128"/>
                <a:ea typeface="Meiryo UI" pitchFamily="50" charset="-128"/>
                <a:cs typeface="Meiryo UI" pitchFamily="50" charset="-128"/>
              </a:rPr>
              <a:t>イベントに応答してコードを実行できます。また、</a:t>
            </a:r>
            <a:r>
              <a:rPr lang="en-US" altLang="ja-JP" sz="2000" dirty="0">
                <a:latin typeface="Meiryo UI" pitchFamily="50" charset="-128"/>
                <a:ea typeface="Meiryo UI" pitchFamily="50" charset="-128"/>
                <a:cs typeface="Meiryo UI" pitchFamily="50" charset="-128"/>
              </a:rPr>
              <a:t>Amazon API Gateway </a:t>
            </a:r>
            <a:r>
              <a:rPr lang="ja-JP" altLang="en-US" sz="2000" dirty="0">
                <a:latin typeface="Meiryo UI" pitchFamily="50" charset="-128"/>
                <a:ea typeface="Meiryo UI" pitchFamily="50" charset="-128"/>
                <a:cs typeface="Meiryo UI" pitchFamily="50" charset="-128"/>
              </a:rPr>
              <a:t>を使用すると </a:t>
            </a:r>
            <a:r>
              <a:rPr lang="en-US" altLang="ja-JP" sz="2000" dirty="0">
                <a:latin typeface="Meiryo UI" pitchFamily="50" charset="-128"/>
                <a:ea typeface="Meiryo UI" pitchFamily="50" charset="-128"/>
                <a:cs typeface="Meiryo UI" pitchFamily="50" charset="-128"/>
              </a:rPr>
              <a:t>HTTP </a:t>
            </a:r>
            <a:r>
              <a:rPr lang="ja-JP" altLang="en-US" sz="2000" dirty="0">
                <a:latin typeface="Meiryo UI" pitchFamily="50" charset="-128"/>
                <a:ea typeface="Meiryo UI" pitchFamily="50" charset="-128"/>
                <a:cs typeface="Meiryo UI" pitchFamily="50" charset="-128"/>
              </a:rPr>
              <a:t>リクエストに応答してコードを実行できます</a:t>
            </a:r>
            <a:r>
              <a:rPr lang="ja-JP" altLang="en-US" sz="2000" dirty="0" smtClean="0">
                <a:latin typeface="Meiryo UI" pitchFamily="50" charset="-128"/>
                <a:ea typeface="Meiryo UI" pitchFamily="50" charset="-128"/>
                <a:cs typeface="Meiryo UI" pitchFamily="50" charset="-128"/>
              </a:rPr>
              <a:t>。あるいは</a:t>
            </a:r>
            <a:r>
              <a:rPr lang="ja-JP" altLang="en-US" sz="2000" dirty="0">
                <a:latin typeface="Meiryo UI" pitchFamily="50" charset="-128"/>
                <a:ea typeface="Meiryo UI" pitchFamily="50" charset="-128"/>
                <a:cs typeface="Meiryo UI" pitchFamily="50" charset="-128"/>
              </a:rPr>
              <a:t>、</a:t>
            </a:r>
            <a:r>
              <a:rPr lang="en-US" altLang="ja-JP" sz="2000" dirty="0">
                <a:latin typeface="Meiryo UI" pitchFamily="50" charset="-128"/>
                <a:ea typeface="Meiryo UI" pitchFamily="50" charset="-128"/>
                <a:cs typeface="Meiryo UI" pitchFamily="50" charset="-128"/>
              </a:rPr>
              <a:t>AWS SDK </a:t>
            </a:r>
            <a:r>
              <a:rPr lang="ja-JP" altLang="en-US" sz="2000" dirty="0">
                <a:latin typeface="Meiryo UI" pitchFamily="50" charset="-128"/>
                <a:ea typeface="Meiryo UI" pitchFamily="50" charset="-128"/>
                <a:cs typeface="Meiryo UI" pitchFamily="50" charset="-128"/>
              </a:rPr>
              <a:t>により作成された </a:t>
            </a:r>
            <a:r>
              <a:rPr lang="en-US" altLang="ja-JP" sz="2000" dirty="0">
                <a:latin typeface="Meiryo UI" pitchFamily="50" charset="-128"/>
                <a:ea typeface="Meiryo UI" pitchFamily="50" charset="-128"/>
                <a:cs typeface="Meiryo UI" pitchFamily="50" charset="-128"/>
              </a:rPr>
              <a:t>API </a:t>
            </a:r>
            <a:r>
              <a:rPr lang="ja-JP" altLang="en-US" sz="2000" dirty="0">
                <a:latin typeface="Meiryo UI" pitchFamily="50" charset="-128"/>
                <a:ea typeface="Meiryo UI" pitchFamily="50" charset="-128"/>
                <a:cs typeface="Meiryo UI" pitchFamily="50" charset="-128"/>
              </a:rPr>
              <a:t>コールを使用してコードを呼び出せます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a:t>
            </a:r>
            <a:r>
              <a:rPr lang="en-US" altLang="ja-JP" sz="1600" dirty="0" smtClean="0">
                <a:solidFill>
                  <a:schemeClr val="bg1">
                    <a:lumMod val="65000"/>
                  </a:schemeClr>
                </a:solidFill>
                <a:latin typeface="Meiryo UI" pitchFamily="50" charset="-128"/>
                <a:ea typeface="Meiryo UI" pitchFamily="50" charset="-128"/>
                <a:cs typeface="Meiryo UI" pitchFamily="50" charset="-128"/>
              </a:rPr>
              <a:t>docs.aws.amazon.com/ja_jp/lambda/latest/dg/welcome.html</a:t>
            </a:r>
            <a:r>
              <a:rPr lang="ja-JP" altLang="en-US" sz="1600" dirty="0" smtClean="0">
                <a:solidFill>
                  <a:schemeClr val="bg1">
                    <a:lumMod val="65000"/>
                  </a:schemeClr>
                </a:solidFill>
                <a:latin typeface="Meiryo UI" pitchFamily="50" charset="-128"/>
                <a:ea typeface="Meiryo UI" pitchFamily="50" charset="-128"/>
                <a:cs typeface="Meiryo UI" pitchFamily="50" charset="-128"/>
              </a:rPr>
              <a:t>）</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smtClean="0">
                <a:solidFill>
                  <a:schemeClr val="tx2"/>
                </a:solidFill>
                <a:latin typeface="Meiryo UI" pitchFamily="50" charset="-128"/>
                <a:ea typeface="Meiryo UI" pitchFamily="50" charset="-128"/>
                <a:cs typeface="Meiryo UI" pitchFamily="50" charset="-128"/>
              </a:rPr>
              <a:t>Lambda</a:t>
            </a:r>
            <a:r>
              <a:rPr lang="ja-JP" altLang="en-US" sz="2800" dirty="0" smtClean="0">
                <a:solidFill>
                  <a:schemeClr val="tx2"/>
                </a:solidFill>
                <a:latin typeface="Meiryo UI" pitchFamily="50" charset="-128"/>
                <a:ea typeface="Meiryo UI" pitchFamily="50" charset="-128"/>
                <a:cs typeface="Meiryo UI" pitchFamily="50" charset="-128"/>
              </a:rPr>
              <a:t> 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3376996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LMS_API_VERSION" val="SCORM 1.2"/>
  <p:tag name="ISPRING_ULTRA_SCORM_COURSE_ID" val="2FB98E69-29C4-4A6B-85DC-5AA21706F4F0"/>
  <p:tag name="ISPRING_CMI5_LAUNCH_METHOD" val="any window"/>
  <p:tag name="ISPRING_SCORM_RATE_SLIDES" val="1"/>
  <p:tag name="ISPRINGCLOUDFOLDERID" val="1"/>
  <p:tag name="ISPRINGONLINEFOLDERID" val="1"/>
  <p:tag name="ISPRING_OUTPUT_FOLDER" val="[[&quot;x6\&quot;T{0A1F2BAE-1CEA-4DCF-97F0-F7F7D714EBC9}&quot;,&quot;C:\\Users\\kejun.chang\\Documents\\GitHub\\efw4_online_pp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
  <p:tag name="ISPRING_SCORM_PASSING_SCORE" val="100.000000"/>
  <p:tag name="ISPRING_ULTRA_SCORM_COURCE_TITLE" val="EFW紹介v1.6"/>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EFW紹介v1.6"/>
</p:tagLst>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テーマ">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kumimoji="1"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defPPr>
      </a:lstStyle>
      <a:style>
        <a:lnRef idx="3">
          <a:schemeClr val="lt1"/>
        </a:lnRef>
        <a:fillRef idx="1">
          <a:schemeClr val="accent5"/>
        </a:fillRef>
        <a:effectRef idx="1">
          <a:schemeClr val="accent5"/>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38254</TotalTime>
  <Words>998</Words>
  <Application>Microsoft Office PowerPoint</Application>
  <PresentationFormat>画面に合わせる (4:3)</PresentationFormat>
  <Paragraphs>129</Paragraphs>
  <Slides>24</Slides>
  <Notes>24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Meiryo UI</vt:lpstr>
      <vt:lpstr>ＭＳ Ｐゴシック</vt:lpstr>
      <vt:lpstr>MS UI Gothic</vt:lpstr>
      <vt:lpstr>Arial</vt:lpstr>
      <vt:lpstr>Calibri</vt:lpstr>
      <vt:lpstr>Wingdings</vt:lpstr>
      <vt:lpstr>1_Office ​​テーマ</vt:lpstr>
      <vt:lpstr>PowerPoint プレゼンテーション</vt:lpstr>
      <vt:lpstr>１－１． S3 とは</vt:lpstr>
      <vt:lpstr>１－２．ホスティング とは</vt:lpstr>
      <vt:lpstr>１－３．S3でホスティング、サービスメニュー</vt:lpstr>
      <vt:lpstr>１－４．S3でホスティング、パケット一覧</vt:lpstr>
      <vt:lpstr>１－５．S3でホスティング、パケットを作成</vt:lpstr>
      <vt:lpstr>１－６．S3でホスティング、アップロード</vt:lpstr>
      <vt:lpstr>１－７．S3でホスティング、公開</vt:lpstr>
      <vt:lpstr>２－１．Lambda とは</vt:lpstr>
      <vt:lpstr>２－２．Lambdaを試す、サービスメニュー</vt:lpstr>
      <vt:lpstr>２－２．Lambdaを試す、関数一覧</vt:lpstr>
      <vt:lpstr>２－３．Lambdaを試す、関数作成</vt:lpstr>
      <vt:lpstr>２－４．Lambdaを試す、ソース貼り付け</vt:lpstr>
      <vt:lpstr>３－１．API Gateway とは</vt:lpstr>
      <vt:lpstr>３－２．API作成、サービスメニュー</vt:lpstr>
      <vt:lpstr>３－３．API作成、HTTP API</vt:lpstr>
      <vt:lpstr>３－４．API作成、統合追加</vt:lpstr>
      <vt:lpstr>３－５．API作成、ルート設定</vt:lpstr>
      <vt:lpstr>３－６．API作成、ステージ設定</vt:lpstr>
      <vt:lpstr>３－７．API作成、確認して作成</vt:lpstr>
      <vt:lpstr>３－８．API作成、テスト</vt:lpstr>
      <vt:lpstr>４－１．HTML作成</vt:lpstr>
      <vt:lpstr>４－２． HTML作成、アップロード</vt:lpstr>
      <vt:lpstr>４－２． HTML作成、テスト</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EFW紹介v1.6</dc:title>
  <dc:creator>常 珂軍</dc:creator>
  <cp:lastModifiedBy>常 珂軍</cp:lastModifiedBy>
  <cp:revision>4566</cp:revision>
  <cp:lastPrinted>2012-10-25T09:56:50Z</cp:lastPrinted>
  <dcterms:modified xsi:type="dcterms:W3CDTF">2021-03-31T08:19:08Z</dcterms:modified>
</cp:coreProperties>
</file>